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6" d="100"/>
          <a:sy n="96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1039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297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52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589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65045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270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095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11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072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373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892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62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39169" y="2205228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s-MX" dirty="0">
                <a:latin typeface="Bahnschrift" panose="020B0502040204020203" pitchFamily="34" charset="0"/>
              </a:rPr>
              <a:t>AVANCE DEL </a:t>
            </a:r>
            <a:r>
              <a:rPr lang="es-MX" dirty="0" smtClean="0">
                <a:latin typeface="Bahnschrift" panose="020B0502040204020203" pitchFamily="34" charset="0"/>
              </a:rPr>
              <a:t>PROYECTO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839169" y="3580722"/>
            <a:ext cx="8361229" cy="1086237"/>
          </a:xfrm>
        </p:spPr>
        <p:txBody>
          <a:bodyPr>
            <a:noAutofit/>
          </a:bodyPr>
          <a:lstStyle/>
          <a:p>
            <a:r>
              <a:rPr lang="es-MX" sz="2400" b="1" dirty="0" smtClean="0">
                <a:latin typeface="Bahnschrift Light" panose="020B0502040204020203" pitchFamily="34" charset="0"/>
              </a:rPr>
              <a:t>Docente</a:t>
            </a:r>
            <a:r>
              <a:rPr lang="es-MX" sz="2400" dirty="0" smtClean="0">
                <a:latin typeface="Bahnschrift Light" panose="020B0502040204020203" pitchFamily="34" charset="0"/>
              </a:rPr>
              <a:t> – </a:t>
            </a:r>
            <a:r>
              <a:rPr lang="es-MX" sz="2400" dirty="0" err="1" smtClean="0">
                <a:latin typeface="Bahnschrift Light" panose="020B0502040204020203" pitchFamily="34" charset="0"/>
              </a:rPr>
              <a:t>Edwige</a:t>
            </a:r>
            <a:r>
              <a:rPr lang="es-MX" sz="2400" dirty="0" smtClean="0">
                <a:latin typeface="Bahnschrift Light" panose="020B0502040204020203" pitchFamily="34" charset="0"/>
              </a:rPr>
              <a:t> </a:t>
            </a:r>
            <a:r>
              <a:rPr lang="es-MX" sz="2400" dirty="0" err="1">
                <a:latin typeface="Bahnschrift Light" panose="020B0502040204020203" pitchFamily="34" charset="0"/>
              </a:rPr>
              <a:t>Jazzmin</a:t>
            </a:r>
            <a:r>
              <a:rPr lang="es-MX" sz="2400" dirty="0">
                <a:latin typeface="Bahnschrift Light" panose="020B0502040204020203" pitchFamily="34" charset="0"/>
              </a:rPr>
              <a:t> Novelo </a:t>
            </a:r>
            <a:r>
              <a:rPr lang="es-MX" sz="2400" dirty="0" smtClean="0">
                <a:latin typeface="Bahnschrift Light" panose="020B0502040204020203" pitchFamily="34" charset="0"/>
              </a:rPr>
              <a:t>Villegas</a:t>
            </a:r>
          </a:p>
          <a:p>
            <a:endParaRPr lang="es-MX" sz="1200" dirty="0" smtClean="0"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s-MX" sz="2400" b="1" dirty="0" smtClean="0">
                <a:latin typeface="Bahnschrift Light" panose="020B0502040204020203" pitchFamily="34" charset="0"/>
              </a:rPr>
              <a:t>Integrantes del Equipo </a:t>
            </a:r>
            <a:r>
              <a:rPr lang="es-MX" sz="2400" dirty="0" smtClean="0">
                <a:latin typeface="Bahnschrift Light" panose="020B0502040204020203" pitchFamily="34" charset="0"/>
              </a:rPr>
              <a:t>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Bahnschrift Light" panose="020B0502040204020203" pitchFamily="34" charset="0"/>
              </a:rPr>
              <a:t>Asbiel Said Frausto Flores #AL03103841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Bahnschrift Light" panose="020B0502040204020203" pitchFamily="34" charset="0"/>
              </a:rPr>
              <a:t>Gamaliel Alejandro Mora Montemayor </a:t>
            </a:r>
            <a:r>
              <a:rPr lang="es-MX" sz="2400" dirty="0" smtClean="0">
                <a:latin typeface="Bahnschrift Light" panose="020B0502040204020203" pitchFamily="34" charset="0"/>
              </a:rPr>
              <a:t>#</a:t>
            </a:r>
            <a:r>
              <a:rPr lang="es-MX" sz="2400" dirty="0" smtClean="0">
                <a:latin typeface="Bahnschrift Light" panose="020B0502040204020203" pitchFamily="34" charset="0"/>
              </a:rPr>
              <a:t>AL</a:t>
            </a:r>
            <a:r>
              <a:rPr lang="es-MX" sz="2400" dirty="0" smtClean="0">
                <a:latin typeface="Bahnschrift Light" panose="020B0502040204020203" pitchFamily="34" charset="0"/>
              </a:rPr>
              <a:t>03110093</a:t>
            </a:r>
            <a:endParaRPr lang="es-MX" sz="2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93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7444" y="139148"/>
            <a:ext cx="9601200" cy="1192695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Bahnschrift" panose="020B0502040204020203" pitchFamily="34" charset="0"/>
              </a:rPr>
              <a:t>Automatización eficiente con CI/CD y AWS </a:t>
            </a:r>
            <a:r>
              <a:rPr lang="es-MX" b="1" dirty="0" err="1">
                <a:latin typeface="Bahnschrift" panose="020B0502040204020203" pitchFamily="34" charset="0"/>
              </a:rPr>
              <a:t>CodePipeline</a:t>
            </a:r>
            <a:endParaRPr lang="es-MX" b="1" dirty="0">
              <a:latin typeface="Bahnschrift" panose="020B050204020402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364522" y="2703443"/>
            <a:ext cx="9587044" cy="3581401"/>
          </a:xfrm>
        </p:spPr>
        <p:txBody>
          <a:bodyPr/>
          <a:lstStyle/>
          <a:p>
            <a:pPr marL="0" indent="0">
              <a:buNone/>
            </a:pPr>
            <a:r>
              <a:rPr lang="es-MX" b="1" dirty="0"/>
              <a:t>¿Cómo optimiza los tiempos de despliegue?</a:t>
            </a:r>
            <a:endParaRPr lang="es-MX" dirty="0"/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Automatiza cada fase: desde el </a:t>
            </a:r>
            <a:r>
              <a:rPr lang="es-MX" dirty="0" err="1"/>
              <a:t>commit</a:t>
            </a:r>
            <a:r>
              <a:rPr lang="es-MX" dirty="0"/>
              <a:t> hasta el despliegue en producción.</a:t>
            </a:r>
          </a:p>
          <a:p>
            <a:pPr marL="457200" indent="-457200">
              <a:buFont typeface="+mj-lt"/>
              <a:buAutoNum type="arabicPeriod"/>
            </a:pPr>
            <a:r>
              <a:rPr lang="es-MX" b="1" dirty="0"/>
              <a:t>Despliegue continuo:</a:t>
            </a:r>
            <a:r>
              <a:rPr lang="es-MX" dirty="0"/>
              <a:t> cada cambio aprobado pasa automáticamente por </a:t>
            </a:r>
            <a:r>
              <a:rPr lang="es-MX" dirty="0" err="1"/>
              <a:t>build</a:t>
            </a:r>
            <a:r>
              <a:rPr lang="es-MX" dirty="0"/>
              <a:t>, test y </a:t>
            </a:r>
            <a:r>
              <a:rPr lang="es-MX" dirty="0" err="1"/>
              <a:t>deploy</a:t>
            </a:r>
            <a:r>
              <a:rPr lang="es-MX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MX" b="1" dirty="0"/>
              <a:t>Paraleliza tareas:</a:t>
            </a:r>
            <a:r>
              <a:rPr lang="es-MX" dirty="0"/>
              <a:t> ejecuta pruebas y análisis de forma simultánea.</a:t>
            </a:r>
          </a:p>
          <a:p>
            <a:pPr marL="457200" indent="-457200">
              <a:buFont typeface="+mj-lt"/>
              <a:buAutoNum type="arabicPeriod"/>
            </a:pPr>
            <a:r>
              <a:rPr lang="es-MX" b="1" dirty="0"/>
              <a:t>Reduce errores humanos:</a:t>
            </a:r>
            <a:r>
              <a:rPr lang="es-MX" dirty="0"/>
              <a:t> al eliminar pasos manuales y repetitivos.</a:t>
            </a:r>
          </a:p>
          <a:p>
            <a:pPr marL="457200" indent="-457200">
              <a:buFont typeface="+mj-lt"/>
              <a:buAutoNum type="arabicPeriod"/>
            </a:pPr>
            <a:r>
              <a:rPr lang="es-MX" b="1" dirty="0"/>
              <a:t>Integra con otras herramientas:</a:t>
            </a:r>
            <a:r>
              <a:rPr lang="es-MX" dirty="0"/>
              <a:t> como GitHub, Jenkins, </a:t>
            </a:r>
            <a:r>
              <a:rPr lang="es-MX" dirty="0" err="1"/>
              <a:t>SonarQube</a:t>
            </a:r>
            <a:r>
              <a:rPr lang="es-MX" dirty="0"/>
              <a:t>, </a:t>
            </a:r>
            <a:r>
              <a:rPr lang="es-MX" dirty="0" err="1"/>
              <a:t>CloudFormation</a:t>
            </a:r>
            <a:r>
              <a:rPr lang="es-MX" dirty="0"/>
              <a:t>, etc.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1364522" y="1610140"/>
            <a:ext cx="958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AWS </a:t>
            </a:r>
            <a:r>
              <a:rPr lang="es-MX" dirty="0" err="1"/>
              <a:t>CodePipeline</a:t>
            </a:r>
            <a:r>
              <a:rPr lang="es-MX" dirty="0"/>
              <a:t> es un servicio que automatiza todo el proceso de entrega continua, permitiendo realizar despliegues más rápidos, seguros y sin intervención manual.</a:t>
            </a:r>
          </a:p>
        </p:txBody>
      </p:sp>
    </p:spTree>
    <p:extLst>
      <p:ext uri="{BB962C8B-B14F-4D97-AF65-F5344CB8AC3E}">
        <p14:creationId xmlns:p14="http://schemas.microsoft.com/office/powerpoint/2010/main" val="313636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WS CodePipeline | サービス | i3DESIGN アイスリーデザイ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39" y="892314"/>
            <a:ext cx="9584263" cy="50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86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6873" y="208722"/>
            <a:ext cx="9601200" cy="1321904"/>
          </a:xfrm>
        </p:spPr>
        <p:txBody>
          <a:bodyPr>
            <a:normAutofit/>
          </a:bodyPr>
          <a:lstStyle/>
          <a:p>
            <a:r>
              <a:rPr lang="es-MX" sz="4000" b="1" dirty="0">
                <a:latin typeface="Bahnschrift" panose="020B0502040204020203" pitchFamily="34" charset="0"/>
              </a:rPr>
              <a:t>Pruebas automatizadas: clave para estabilidad y confiabilidad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386873" y="3001616"/>
            <a:ext cx="4447786" cy="358140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MX" b="1" dirty="0"/>
              <a:t>¿Por qué son tan importantes?</a:t>
            </a:r>
            <a:endParaRPr lang="es-MX" dirty="0"/>
          </a:p>
          <a:p>
            <a:r>
              <a:rPr lang="es-MX" b="1" dirty="0"/>
              <a:t>Detectan errores tempranamente</a:t>
            </a:r>
            <a:r>
              <a:rPr lang="es-MX" dirty="0"/>
              <a:t>, antes de que lleguen a producción.</a:t>
            </a:r>
          </a:p>
          <a:p>
            <a:r>
              <a:rPr lang="es-MX" dirty="0"/>
              <a:t>Aumentan la </a:t>
            </a:r>
            <a:r>
              <a:rPr lang="es-MX" b="1" dirty="0"/>
              <a:t>confiabilidad del software</a:t>
            </a:r>
            <a:r>
              <a:rPr lang="es-MX" dirty="0"/>
              <a:t> al ejecutarse en cada cambio de código.</a:t>
            </a:r>
          </a:p>
          <a:p>
            <a:r>
              <a:rPr lang="es-MX" dirty="0"/>
              <a:t>Mejoran la </a:t>
            </a:r>
            <a:r>
              <a:rPr lang="es-MX" b="1" dirty="0"/>
              <a:t>velocidad de entrega</a:t>
            </a:r>
            <a:r>
              <a:rPr lang="es-MX" dirty="0"/>
              <a:t>, ya que no dependen de pruebas manuales.</a:t>
            </a:r>
          </a:p>
          <a:p>
            <a:r>
              <a:rPr lang="es-MX" dirty="0"/>
              <a:t>Facilitan el </a:t>
            </a:r>
            <a:r>
              <a:rPr lang="es-MX" b="1" dirty="0"/>
              <a:t>mantenimiento del código</a:t>
            </a:r>
            <a:r>
              <a:rPr lang="es-MX" dirty="0"/>
              <a:t> (refactorizaciones más seguras).</a:t>
            </a:r>
          </a:p>
          <a:p>
            <a:r>
              <a:rPr lang="es-MX" dirty="0"/>
              <a:t>Se integran fácilmente en pipelines CI/CD (</a:t>
            </a:r>
            <a:r>
              <a:rPr lang="es-MX" dirty="0" err="1"/>
              <a:t>CodeBuild</a:t>
            </a:r>
            <a:r>
              <a:rPr lang="es-MX" dirty="0"/>
              <a:t>, GitHub </a:t>
            </a:r>
            <a:r>
              <a:rPr lang="es-MX" dirty="0" err="1"/>
              <a:t>Actions</a:t>
            </a:r>
            <a:r>
              <a:rPr lang="es-MX" dirty="0"/>
              <a:t>, Jenkins...).</a:t>
            </a:r>
          </a:p>
          <a:p>
            <a:endParaRPr lang="es-MX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13454061"/>
              </p:ext>
            </p:extLst>
          </p:nvPr>
        </p:nvGraphicFramePr>
        <p:xfrm>
          <a:off x="6236999" y="3452191"/>
          <a:ext cx="5212880" cy="3130826"/>
        </p:xfrm>
        <a:graphic>
          <a:graphicData uri="http://schemas.openxmlformats.org/drawingml/2006/table">
            <a:tbl>
              <a:tblPr/>
              <a:tblGrid>
                <a:gridCol w="2606440">
                  <a:extLst>
                    <a:ext uri="{9D8B030D-6E8A-4147-A177-3AD203B41FA5}">
                      <a16:colId xmlns:a16="http://schemas.microsoft.com/office/drawing/2014/main" val="2362006976"/>
                    </a:ext>
                  </a:extLst>
                </a:gridCol>
                <a:gridCol w="2606440">
                  <a:extLst>
                    <a:ext uri="{9D8B030D-6E8A-4147-A177-3AD203B41FA5}">
                      <a16:colId xmlns:a16="http://schemas.microsoft.com/office/drawing/2014/main" val="3673043380"/>
                    </a:ext>
                  </a:extLst>
                </a:gridCol>
              </a:tblGrid>
              <a:tr h="544491">
                <a:tc>
                  <a:txBody>
                    <a:bodyPr/>
                    <a:lstStyle/>
                    <a:p>
                      <a:r>
                        <a:rPr lang="es-MX" sz="1200" b="1" dirty="0"/>
                        <a:t>Tipo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Descripción breve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427372"/>
                  </a:ext>
                </a:extLst>
              </a:tr>
              <a:tr h="544491">
                <a:tc>
                  <a:txBody>
                    <a:bodyPr/>
                    <a:lstStyle/>
                    <a:p>
                      <a:r>
                        <a:rPr lang="es-MX" sz="1200" b="1" dirty="0"/>
                        <a:t>Unitarias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Verifican funciones/métodos individuales.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071223"/>
                  </a:ext>
                </a:extLst>
              </a:tr>
              <a:tr h="544491">
                <a:tc>
                  <a:txBody>
                    <a:bodyPr/>
                    <a:lstStyle/>
                    <a:p>
                      <a:r>
                        <a:rPr lang="es-MX" sz="1200" b="1" dirty="0"/>
                        <a:t>De integración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Prueban la interacción entre componentes.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19344"/>
                  </a:ext>
                </a:extLst>
              </a:tr>
              <a:tr h="544491">
                <a:tc>
                  <a:txBody>
                    <a:bodyPr/>
                    <a:lstStyle/>
                    <a:p>
                      <a:r>
                        <a:rPr lang="es-MX" sz="1200" b="1" dirty="0"/>
                        <a:t>De sistema/funcionales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Validan escenarios completos del sistema.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996004"/>
                  </a:ext>
                </a:extLst>
              </a:tr>
              <a:tr h="952862">
                <a:tc>
                  <a:txBody>
                    <a:bodyPr/>
                    <a:lstStyle/>
                    <a:p>
                      <a:r>
                        <a:rPr lang="es-MX" sz="1200" b="1" dirty="0"/>
                        <a:t>De regresión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Aseguran que cambios no rompan funcionalidades.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413847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500809" y="1530626"/>
            <a:ext cx="9472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Las pruebas automatizadas permiten validar el comportamiento de las aplicaciones de forma rápida, repetible y sin intervención humana, garantizando que el software funcione correctamente a medida que evoluciona.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303501" y="-1398431"/>
            <a:ext cx="142879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Tipos comunes de pruebas automatizadas: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87473" y="3068097"/>
            <a:ext cx="502916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/>
              <a:t>Tipos comunes de pruebas </a:t>
            </a:r>
            <a:r>
              <a:rPr lang="es-MX" u="sng" dirty="0" smtClean="0"/>
              <a:t>automatizadas:</a:t>
            </a:r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104732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uándo es el momento propicio para automatizar pruebas de software? -  Abstrac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54" y="747092"/>
            <a:ext cx="9753600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17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198782"/>
            <a:ext cx="9601200" cy="1272209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Bahnschrift" panose="020B0502040204020203" pitchFamily="34" charset="0"/>
              </a:rPr>
              <a:t>Monitoreo y alertas con AWS </a:t>
            </a:r>
            <a:r>
              <a:rPr lang="es-MX" b="1" dirty="0" err="1">
                <a:latin typeface="Bahnschrift" panose="020B0502040204020203" pitchFamily="34" charset="0"/>
              </a:rPr>
              <a:t>CloudWatch</a:t>
            </a:r>
            <a:r>
              <a:rPr lang="es-MX" b="1" dirty="0">
                <a:latin typeface="Bahnschrift" panose="020B0502040204020203" pitchFamily="34" charset="0"/>
              </a:rPr>
              <a:t> para una respuesta ágil a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371600" y="2770712"/>
            <a:ext cx="5824330" cy="40783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MX" sz="2600" b="1" dirty="0"/>
              <a:t>¿Cómo funciona la configuración de alertas en </a:t>
            </a:r>
            <a:r>
              <a:rPr lang="es-MX" sz="2600" b="1" dirty="0" err="1"/>
              <a:t>CloudWatch</a:t>
            </a:r>
            <a:r>
              <a:rPr lang="es-MX" sz="2600" b="1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s-MX" u="sng" dirty="0"/>
              <a:t>Monitoreo continuo:</a:t>
            </a:r>
          </a:p>
          <a:p>
            <a:pPr lvl="1"/>
            <a:r>
              <a:rPr lang="es-MX" dirty="0" err="1"/>
              <a:t>CloudWatch</a:t>
            </a:r>
            <a:r>
              <a:rPr lang="es-MX" dirty="0"/>
              <a:t> recopila métricas y </a:t>
            </a:r>
            <a:r>
              <a:rPr lang="es-MX" dirty="0" err="1"/>
              <a:t>logs</a:t>
            </a:r>
            <a:r>
              <a:rPr lang="es-MX" dirty="0"/>
              <a:t> de diferentes servicios de AWS (EC2, RDS, Lambda, etc.).</a:t>
            </a:r>
          </a:p>
          <a:p>
            <a:pPr marL="457200" indent="-457200">
              <a:buFont typeface="+mj-lt"/>
              <a:buAutoNum type="arabicPeriod"/>
            </a:pPr>
            <a:r>
              <a:rPr lang="es-MX" u="sng" dirty="0"/>
              <a:t>Definición de umbrales:</a:t>
            </a:r>
          </a:p>
          <a:p>
            <a:pPr lvl="1"/>
            <a:r>
              <a:rPr lang="es-MX" dirty="0"/>
              <a:t>Configuras umbrales de alerta para métricas específicas como uso de CPU, memoria, latencia o errores.</a:t>
            </a:r>
          </a:p>
          <a:p>
            <a:pPr marL="457200" indent="-457200">
              <a:buFont typeface="+mj-lt"/>
              <a:buAutoNum type="arabicPeriod"/>
            </a:pPr>
            <a:r>
              <a:rPr lang="es-MX" u="sng" dirty="0"/>
              <a:t>Alertas automáticas:</a:t>
            </a:r>
          </a:p>
          <a:p>
            <a:pPr lvl="1"/>
            <a:r>
              <a:rPr lang="es-MX" dirty="0"/>
              <a:t>Cuando se alcanza un umbral predefinido, </a:t>
            </a:r>
            <a:r>
              <a:rPr lang="es-MX" dirty="0" err="1"/>
              <a:t>CloudWatch</a:t>
            </a:r>
            <a:r>
              <a:rPr lang="es-MX" dirty="0"/>
              <a:t> dispara una alerta automáticamente.</a:t>
            </a:r>
          </a:p>
          <a:p>
            <a:pPr marL="457200" indent="-457200">
              <a:buFont typeface="+mj-lt"/>
              <a:buAutoNum type="arabicPeriod"/>
            </a:pPr>
            <a:r>
              <a:rPr lang="es-MX" u="sng" dirty="0"/>
              <a:t>Notificaciones:</a:t>
            </a:r>
          </a:p>
          <a:p>
            <a:pPr lvl="1"/>
            <a:r>
              <a:rPr lang="es-MX" dirty="0"/>
              <a:t>Las alertas se envían a través de Amazon SNS (Simple </a:t>
            </a:r>
            <a:r>
              <a:rPr lang="es-MX" dirty="0" err="1"/>
              <a:t>Notification</a:t>
            </a:r>
            <a:r>
              <a:rPr lang="es-MX" dirty="0"/>
              <a:t> </a:t>
            </a:r>
            <a:r>
              <a:rPr lang="es-MX" dirty="0" err="1"/>
              <a:t>Service</a:t>
            </a:r>
            <a:r>
              <a:rPr lang="es-MX" dirty="0"/>
              <a:t>), correo electrónico o incluso mensajes SMS.</a:t>
            </a:r>
          </a:p>
          <a:p>
            <a:pPr marL="457200" indent="-457200">
              <a:buFont typeface="+mj-lt"/>
              <a:buAutoNum type="arabicPeriod"/>
            </a:pPr>
            <a:r>
              <a:rPr lang="es-MX" u="sng" dirty="0"/>
              <a:t>Respuestas automáticas:</a:t>
            </a:r>
          </a:p>
          <a:p>
            <a:pPr lvl="1"/>
            <a:r>
              <a:rPr lang="es-MX" dirty="0"/>
              <a:t>Puedes configurar acciones automáticas (por ejemplo, auto-escalado, ejecución de Lambda) en respuesta a las alertas.</a:t>
            </a:r>
          </a:p>
          <a:p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578562" y="2770712"/>
            <a:ext cx="4447786" cy="35814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MX" sz="2600" b="1" dirty="0"/>
              <a:t>Ejemplo de configuración de alerta:</a:t>
            </a:r>
          </a:p>
          <a:p>
            <a:r>
              <a:rPr lang="es-MX" sz="2600" dirty="0"/>
              <a:t>Definir métrica: Por ejemplo, Uso de CPU de una instancia EC2.</a:t>
            </a:r>
          </a:p>
          <a:p>
            <a:r>
              <a:rPr lang="es-MX" sz="2600" dirty="0"/>
              <a:t>Establecer umbral: Si el Uso de CPU supera el 80% durante 5 minutos.</a:t>
            </a:r>
          </a:p>
          <a:p>
            <a:r>
              <a:rPr lang="es-MX" sz="2600" dirty="0"/>
              <a:t>Configurar acción: Enviar una alerta por correo y escalar automáticamente la capacidad de la instancia EC2.</a:t>
            </a: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51113" y="1520687"/>
            <a:ext cx="952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AWS </a:t>
            </a:r>
            <a:r>
              <a:rPr lang="es-MX" dirty="0" err="1"/>
              <a:t>CloudWatch</a:t>
            </a:r>
            <a:r>
              <a:rPr lang="es-MX" dirty="0"/>
              <a:t> </a:t>
            </a:r>
            <a:r>
              <a:rPr lang="es-MX" dirty="0" smtClean="0"/>
              <a:t>como ya mencionamos anteriormente es </a:t>
            </a:r>
            <a:r>
              <a:rPr lang="es-MX" dirty="0"/>
              <a:t>una herramienta esencial para monitorear el rendimiento de los recursos de AWS en tiempo real. Mediante la configuración de alertas, se puede detectar y responder rápidamente a posibles problemas en la infraestructura.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941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étricas y alarmas personalizadas usando Logs de Cloudwatch | by DeployGuru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83" y="831227"/>
            <a:ext cx="10098107" cy="555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17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959428" y="2677885"/>
            <a:ext cx="9601200" cy="1485900"/>
          </a:xfrm>
        </p:spPr>
        <p:txBody>
          <a:bodyPr>
            <a:noAutofit/>
          </a:bodyPr>
          <a:lstStyle/>
          <a:p>
            <a:pPr algn="ctr"/>
            <a: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Modulo 3 - Laboratorio 2</a:t>
            </a:r>
            <a: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Creación de instancias de Amazon </a:t>
            </a:r>
            <a: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EC2</a:t>
            </a:r>
            <a:b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- Tarea 1 -</a:t>
            </a:r>
            <a: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endParaRPr lang="es-MX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8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289957" y="193223"/>
            <a:ext cx="2661557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- Paso 1 - </a:t>
            </a:r>
            <a:br>
              <a:rPr lang="es-MX" dirty="0" smtClean="0"/>
            </a:br>
            <a:r>
              <a:rPr lang="es-MX" dirty="0" smtClean="0"/>
              <a:t>			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sz="half" idx="1"/>
          </p:nvPr>
        </p:nvSpPr>
        <p:spPr>
          <a:xfrm>
            <a:off x="6172200" y="685800"/>
            <a:ext cx="5757473" cy="1545772"/>
          </a:xfrm>
        </p:spPr>
        <p:txBody>
          <a:bodyPr>
            <a:normAutofit/>
          </a:bodyPr>
          <a:lstStyle/>
          <a:p>
            <a:r>
              <a:rPr lang="es-MX" sz="2400" dirty="0" smtClean="0"/>
              <a:t>Comenzamos llegando a la pantalla de </a:t>
            </a:r>
            <a:r>
              <a:rPr lang="es-MX" sz="2400" dirty="0" err="1" smtClean="0"/>
              <a:t>Launch</a:t>
            </a:r>
            <a:r>
              <a:rPr lang="es-MX" sz="2400" dirty="0" smtClean="0"/>
              <a:t> </a:t>
            </a:r>
            <a:r>
              <a:rPr lang="es-MX" sz="2400" dirty="0" err="1" smtClean="0"/>
              <a:t>an</a:t>
            </a:r>
            <a:r>
              <a:rPr lang="es-MX" sz="2400" dirty="0" smtClean="0"/>
              <a:t> </a:t>
            </a:r>
            <a:r>
              <a:rPr lang="es-MX" sz="2400" dirty="0" err="1" smtClean="0"/>
              <a:t>instance</a:t>
            </a:r>
            <a:r>
              <a:rPr lang="es-MX" sz="2400" dirty="0" smtClean="0"/>
              <a:t> de la siguiente forma  (Servicios &gt; </a:t>
            </a:r>
            <a:r>
              <a:rPr lang="es-MX" sz="2400" dirty="0" err="1" smtClean="0"/>
              <a:t>Launch</a:t>
            </a:r>
            <a:r>
              <a:rPr lang="es-MX" sz="2400" dirty="0" smtClean="0"/>
              <a:t> </a:t>
            </a:r>
            <a:r>
              <a:rPr lang="es-MX" sz="2400" dirty="0" err="1" smtClean="0"/>
              <a:t>Instance</a:t>
            </a:r>
            <a:r>
              <a:rPr lang="es-MX" sz="2400" dirty="0" smtClean="0"/>
              <a:t>).</a:t>
            </a:r>
            <a:endParaRPr lang="es-MX" sz="2400" dirty="0"/>
          </a:p>
        </p:txBody>
      </p:sp>
      <p:pic>
        <p:nvPicPr>
          <p:cNvPr id="1026" name="Picture 2" descr="https://lh7-rt.googleusercontent.com/docsz/AD_4nXedIuR11ghF5H6JGzpBVNS5buxnIXoASK_OUN76PnMs13Ze0xdI4p847KuqUATgYiHYKgm6Dbelngsy8u7tvtckrnbwHmooLVKx_P9zmP5z93QjXjXdadgW6uoaz5tGHVGDZdpD6w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2" y="2261508"/>
            <a:ext cx="11146971" cy="43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60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498271" cy="1485900"/>
          </a:xfrm>
        </p:spPr>
        <p:txBody>
          <a:bodyPr/>
          <a:lstStyle/>
          <a:p>
            <a:r>
              <a:rPr lang="es-MX" dirty="0" smtClean="0"/>
              <a:t>- Paso 2 -</a:t>
            </a:r>
            <a:endParaRPr lang="es-MX" dirty="0"/>
          </a:p>
        </p:txBody>
      </p:sp>
      <p:pic>
        <p:nvPicPr>
          <p:cNvPr id="2050" name="Picture 2" descr="https://lh7-rt.googleusercontent.com/docsz/AD_4nXehXpTq-l0AhHxP0L5AdHPkyWftzQPEu_E_BuPOECIqqUrNY4TKd50YUF5wHSsezkM5TE5n2qWKlJzmbk4pUgk0VbNdwEV6YULI9LKCbgl9LmOjC0R1qhhVc5cu53BWeG4Mxdh9Ww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1" y="1779813"/>
            <a:ext cx="8290796" cy="48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9486900" y="261257"/>
            <a:ext cx="25309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Personalizamos nuestra instancia con el nombre “Bastión Server” y definimos nuestro tipo de instancia en este caso como “t2.micro”.</a:t>
            </a:r>
            <a:endParaRPr lang="es-MX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9486900" y="4555671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Agregamos un par de claves como “</a:t>
            </a:r>
            <a:r>
              <a:rPr lang="es-MX" sz="2400" dirty="0" err="1" smtClean="0"/>
              <a:t>vockey</a:t>
            </a:r>
            <a:r>
              <a:rPr lang="es-MX" sz="2400" dirty="0" smtClean="0"/>
              <a:t>”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14322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63586" cy="1485900"/>
          </a:xfrm>
        </p:spPr>
        <p:txBody>
          <a:bodyPr/>
          <a:lstStyle/>
          <a:p>
            <a:r>
              <a:rPr lang="es-MX" dirty="0" smtClean="0"/>
              <a:t>- Paso 4 -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60029" y="2171700"/>
            <a:ext cx="5666013" cy="4114802"/>
          </a:xfrm>
        </p:spPr>
        <p:txBody>
          <a:bodyPr>
            <a:noAutofit/>
          </a:bodyPr>
          <a:lstStyle/>
          <a:p>
            <a:r>
              <a:rPr lang="es-MX" sz="1800" dirty="0"/>
              <a:t>En VPC, seleccione la </a:t>
            </a:r>
            <a:r>
              <a:rPr lang="es-MX" sz="1800" dirty="0" err="1"/>
              <a:t>Lab</a:t>
            </a:r>
            <a:r>
              <a:rPr lang="es-MX" sz="1800" dirty="0"/>
              <a:t> VPC (VPC del laboratorio).</a:t>
            </a:r>
          </a:p>
          <a:p>
            <a:r>
              <a:rPr lang="es-MX" sz="1800" dirty="0" smtClean="0"/>
              <a:t>En </a:t>
            </a:r>
            <a:r>
              <a:rPr lang="es-MX" sz="1800" dirty="0"/>
              <a:t>Subred acepte la subred pública.</a:t>
            </a:r>
          </a:p>
          <a:p>
            <a:r>
              <a:rPr lang="es-MX" sz="1800" dirty="0" smtClean="0"/>
              <a:t>Mantenga </a:t>
            </a:r>
            <a:r>
              <a:rPr lang="es-MX" sz="1800" dirty="0"/>
              <a:t>la configuración de Asignar automáticamente la IP pública en Habilitada.</a:t>
            </a:r>
          </a:p>
          <a:p>
            <a:r>
              <a:rPr lang="es-MX" sz="1800" dirty="0" smtClean="0"/>
              <a:t>En </a:t>
            </a:r>
            <a:r>
              <a:rPr lang="es-MX" sz="1800" dirty="0"/>
              <a:t>Firewall (grupos de seguridad), mantenga seleccionada la opción predeterminada Crear </a:t>
            </a:r>
            <a:r>
              <a:rPr lang="es-MX" sz="1800" dirty="0" smtClean="0"/>
              <a:t>grupo </a:t>
            </a:r>
            <a:r>
              <a:rPr lang="es-MX" sz="1800" dirty="0"/>
              <a:t>de seguridad.</a:t>
            </a:r>
          </a:p>
          <a:p>
            <a:r>
              <a:rPr lang="es-MX" sz="1800" dirty="0" smtClean="0"/>
              <a:t>Configure </a:t>
            </a:r>
            <a:r>
              <a:rPr lang="es-MX" sz="1800" dirty="0"/>
              <a:t>el grupo de seguridad: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 smtClean="0"/>
              <a:t>Nombre </a:t>
            </a:r>
            <a:r>
              <a:rPr lang="es-MX" sz="1600" dirty="0"/>
              <a:t>del grupo de seguridad : </a:t>
            </a:r>
            <a:r>
              <a:rPr lang="es-MX" sz="1600" dirty="0" err="1"/>
              <a:t>Bastion</a:t>
            </a:r>
            <a:r>
              <a:rPr lang="es-MX" sz="1600" dirty="0"/>
              <a:t> </a:t>
            </a:r>
            <a:r>
              <a:rPr lang="es-MX" sz="1600" dirty="0" err="1"/>
              <a:t>security</a:t>
            </a:r>
            <a:r>
              <a:rPr lang="es-MX" sz="1600" dirty="0"/>
              <a:t> </a:t>
            </a:r>
            <a:r>
              <a:rPr lang="es-MX" sz="1600" dirty="0" err="1"/>
              <a:t>group</a:t>
            </a:r>
            <a:endParaRPr lang="es-MX" sz="1600" dirty="0"/>
          </a:p>
          <a:p>
            <a:pPr marL="342900" indent="-342900">
              <a:buFont typeface="+mj-lt"/>
              <a:buAutoNum type="arabicPeriod"/>
            </a:pPr>
            <a:r>
              <a:rPr lang="es-MX" sz="1600" dirty="0" smtClean="0"/>
              <a:t>Descripción</a:t>
            </a:r>
            <a:r>
              <a:rPr lang="es-MX" sz="1600" dirty="0"/>
              <a:t>: </a:t>
            </a:r>
            <a:r>
              <a:rPr lang="es-MX" sz="1600" dirty="0" err="1"/>
              <a:t>Permit</a:t>
            </a:r>
            <a:r>
              <a:rPr lang="es-MX" sz="1600" dirty="0"/>
              <a:t> SSH </a:t>
            </a:r>
            <a:r>
              <a:rPr lang="es-MX" sz="1600" dirty="0" err="1"/>
              <a:t>connection</a:t>
            </a:r>
            <a:endParaRPr lang="es-MX" sz="1600" dirty="0"/>
          </a:p>
        </p:txBody>
      </p:sp>
      <p:pic>
        <p:nvPicPr>
          <p:cNvPr id="3074" name="Picture 2" descr="https://lh7-rt.googleusercontent.com/docsz/AD_4nXdGwHDQPHIIUx-Yfo4bGEy6rIXwrrl9tgeFgbjsbXQLYsz2fYwgNywRG9dBW8VYbYowPTJKmpPicym-JxnQy-LOU4V0Q4UI8EzvgeLSij-JNK02nctWqLagofuuwUuOZgydjPVQyw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8" y="1436914"/>
            <a:ext cx="5943601" cy="52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15201" y="1105584"/>
            <a:ext cx="444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Para configurar la red hay que seguir los siguientes pasos: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38434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b="1" dirty="0">
                <a:latin typeface="Bahnschrift" panose="020B0502040204020203" pitchFamily="34" charset="0"/>
              </a:rPr>
              <a:t>Reducción de tareas manuales con </a:t>
            </a:r>
            <a:r>
              <a:rPr lang="es-MX" sz="4000" b="1" dirty="0" err="1">
                <a:latin typeface="Bahnschrift" panose="020B0502040204020203" pitchFamily="34" charset="0"/>
              </a:rPr>
              <a:t>Terraform</a:t>
            </a:r>
            <a:r>
              <a:rPr lang="es-MX" sz="4000" b="1" dirty="0">
                <a:latin typeface="Bahnschrift" panose="020B0502040204020203" pitchFamily="34" charset="0"/>
              </a:rPr>
              <a:t>, </a:t>
            </a:r>
            <a:r>
              <a:rPr lang="es-MX" sz="4000" b="1" dirty="0" err="1">
                <a:latin typeface="Bahnschrift" panose="020B0502040204020203" pitchFamily="34" charset="0"/>
              </a:rPr>
              <a:t>Ansible</a:t>
            </a:r>
            <a:r>
              <a:rPr lang="es-MX" sz="4000" b="1" dirty="0">
                <a:latin typeface="Bahnschrift" panose="020B0502040204020203" pitchFamily="34" charset="0"/>
              </a:rPr>
              <a:t> y CI/CD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/>
              <a:t>La automatización elimina tareas repetitivas, acelera procesos y reduce errores humanos, </a:t>
            </a:r>
            <a:r>
              <a:rPr lang="es-MX" dirty="0" smtClean="0"/>
              <a:t>mejorando </a:t>
            </a:r>
            <a:r>
              <a:rPr lang="es-MX" dirty="0"/>
              <a:t>la eficiencia operativa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pPr marL="0" indent="0">
              <a:buNone/>
            </a:pPr>
            <a:r>
              <a:rPr lang="es-MX" b="1" dirty="0" err="1"/>
              <a:t>Terraform</a:t>
            </a:r>
            <a:r>
              <a:rPr lang="es-MX" b="1" dirty="0"/>
              <a:t>:</a:t>
            </a:r>
            <a:r>
              <a:rPr lang="es-MX" dirty="0"/>
              <a:t/>
            </a:r>
            <a:br>
              <a:rPr lang="es-MX" dirty="0"/>
            </a:br>
            <a:r>
              <a:rPr lang="es-MX" dirty="0"/>
              <a:t>Infraestructura como código (</a:t>
            </a:r>
            <a:r>
              <a:rPr lang="es-MX" dirty="0" err="1"/>
              <a:t>IaC</a:t>
            </a:r>
            <a:r>
              <a:rPr lang="es-MX" dirty="0"/>
              <a:t>). Permite crear, modificar y destruir infraestructura en la nube de forma </a:t>
            </a:r>
            <a:r>
              <a:rPr lang="es-MX" dirty="0" smtClean="0"/>
              <a:t>automática</a:t>
            </a:r>
          </a:p>
          <a:p>
            <a:pPr marL="0" indent="0">
              <a:buNone/>
            </a:pPr>
            <a:r>
              <a:rPr lang="es-MX" b="1" dirty="0" err="1"/>
              <a:t>Ansible</a:t>
            </a:r>
            <a:r>
              <a:rPr lang="es-MX" b="1" dirty="0"/>
              <a:t>:</a:t>
            </a:r>
            <a:r>
              <a:rPr lang="es-MX" dirty="0"/>
              <a:t/>
            </a:r>
            <a:br>
              <a:rPr lang="es-MX" dirty="0"/>
            </a:br>
            <a:r>
              <a:rPr lang="es-MX" dirty="0"/>
              <a:t>Automatiza configuraciones y despliegues en múltiples servidores sin necesidad de agentes</a:t>
            </a:r>
            <a:r>
              <a:rPr lang="es-MX" dirty="0" smtClean="0"/>
              <a:t>.</a:t>
            </a:r>
          </a:p>
          <a:p>
            <a:pPr marL="0" indent="0">
              <a:buNone/>
            </a:pPr>
            <a:r>
              <a:rPr lang="es-MX" b="1" dirty="0"/>
              <a:t>CI/CD:</a:t>
            </a:r>
            <a:r>
              <a:rPr lang="es-MX" dirty="0"/>
              <a:t/>
            </a:r>
            <a:br>
              <a:rPr lang="es-MX" dirty="0"/>
            </a:br>
            <a:r>
              <a:rPr lang="es-MX" dirty="0"/>
              <a:t>Permite integrar, probar y desplegar software automáticamente con herramientas como Jenkins, GitHub </a:t>
            </a:r>
            <a:r>
              <a:rPr lang="es-MX" dirty="0" err="1"/>
              <a:t>Actions</a:t>
            </a:r>
            <a:r>
              <a:rPr lang="es-MX" dirty="0"/>
              <a:t> o </a:t>
            </a:r>
            <a:r>
              <a:rPr lang="es-MX" dirty="0" err="1"/>
              <a:t>GitLab</a:t>
            </a:r>
            <a:r>
              <a:rPr lang="es-MX" dirty="0"/>
              <a:t> CI.</a:t>
            </a:r>
          </a:p>
        </p:txBody>
      </p:sp>
    </p:spTree>
    <p:extLst>
      <p:ext uri="{BB962C8B-B14F-4D97-AF65-F5344CB8AC3E}">
        <p14:creationId xmlns:p14="http://schemas.microsoft.com/office/powerpoint/2010/main" val="4284711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47257" cy="1485900"/>
          </a:xfrm>
        </p:spPr>
        <p:txBody>
          <a:bodyPr/>
          <a:lstStyle/>
          <a:p>
            <a:r>
              <a:rPr lang="es-MX" dirty="0" smtClean="0"/>
              <a:t>- Paso 5 -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603088" y="2939141"/>
            <a:ext cx="4447786" cy="3581401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En la sección Configure </a:t>
            </a:r>
            <a:r>
              <a:rPr lang="es-MX" dirty="0" err="1"/>
              <a:t>storage</a:t>
            </a:r>
            <a:r>
              <a:rPr lang="es-MX" dirty="0"/>
              <a:t> (Configurar almacenamiento), mantenga la configuración </a:t>
            </a:r>
            <a:r>
              <a:rPr lang="es-MX" dirty="0" smtClean="0"/>
              <a:t>predeterminada</a:t>
            </a:r>
            <a:r>
              <a:rPr lang="es-MX" dirty="0"/>
              <a:t>.</a:t>
            </a:r>
          </a:p>
          <a:p>
            <a:r>
              <a:rPr lang="es-MX" dirty="0" smtClean="0"/>
              <a:t>En </a:t>
            </a:r>
            <a:r>
              <a:rPr lang="es-MX" dirty="0"/>
              <a:t>la sección </a:t>
            </a:r>
            <a:r>
              <a:rPr lang="es-MX" dirty="0" err="1"/>
              <a:t>Advanced</a:t>
            </a:r>
            <a:r>
              <a:rPr lang="es-MX" dirty="0"/>
              <a:t> </a:t>
            </a:r>
            <a:r>
              <a:rPr lang="es-MX" dirty="0" err="1"/>
              <a:t>details</a:t>
            </a:r>
            <a:r>
              <a:rPr lang="es-MX" dirty="0"/>
              <a:t> (Detalles avanzados), en IAM </a:t>
            </a:r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profile</a:t>
            </a:r>
            <a:r>
              <a:rPr lang="es-MX" dirty="0"/>
              <a:t> (Perfil de </a:t>
            </a:r>
            <a:r>
              <a:rPr lang="es-MX" dirty="0" smtClean="0"/>
              <a:t>instancias </a:t>
            </a:r>
            <a:r>
              <a:rPr lang="es-MX" dirty="0"/>
              <a:t>de IAM), seleccione </a:t>
            </a:r>
            <a:r>
              <a:rPr lang="es-MX" dirty="0" err="1"/>
              <a:t>Bastion</a:t>
            </a:r>
            <a:r>
              <a:rPr lang="es-MX" dirty="0"/>
              <a:t>-Role (Rol bastión)</a:t>
            </a:r>
          </a:p>
          <a:p>
            <a:r>
              <a:rPr lang="es-MX" dirty="0" smtClean="0"/>
              <a:t>En </a:t>
            </a:r>
            <a:r>
              <a:rPr lang="es-MX" dirty="0"/>
              <a:t>la parte inferior del panel </a:t>
            </a:r>
            <a:r>
              <a:rPr lang="es-MX" dirty="0" err="1"/>
              <a:t>Summary</a:t>
            </a:r>
            <a:r>
              <a:rPr lang="es-MX" dirty="0"/>
              <a:t> (Resumen) a la derecha de la pantalla, elija </a:t>
            </a:r>
            <a:r>
              <a:rPr lang="es-MX" dirty="0" err="1"/>
              <a:t>Launch</a:t>
            </a:r>
            <a:r>
              <a:rPr lang="es-MX" dirty="0"/>
              <a:t> </a:t>
            </a:r>
            <a:r>
              <a:rPr lang="es-MX" dirty="0" err="1" smtClean="0"/>
              <a:t>instance</a:t>
            </a:r>
            <a:r>
              <a:rPr lang="es-MX" dirty="0" smtClean="0"/>
              <a:t> (Iniciar </a:t>
            </a:r>
            <a:r>
              <a:rPr lang="es-MX" dirty="0"/>
              <a:t>instancia)</a:t>
            </a:r>
          </a:p>
        </p:txBody>
      </p:sp>
      <p:pic>
        <p:nvPicPr>
          <p:cNvPr id="4098" name="Picture 2" descr="https://lh7-rt.googleusercontent.com/docsz/AD_4nXe313fKy0FC576G6ydlCm5aQ6153NMVlrOuzHM0E5-Z4OwUTZxaBKr7OXuerJE0K6Uth9dQs9MnBALC0nweRDQ30Lat_-yA7r8xlnaLfyGirwtHoeCReWieOclXihFcQ7Sze90p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23" y="1665513"/>
            <a:ext cx="6591382" cy="50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603088" y="1436914"/>
            <a:ext cx="444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Después configuraremos el almacenamiento, ingresaremos detalles y iniciaremos la instancia, siga los siguientes pasos: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0329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- Paso 6 -</a:t>
            </a:r>
            <a:endParaRPr lang="es-MX" dirty="0"/>
          </a:p>
        </p:txBody>
      </p:sp>
      <p:pic>
        <p:nvPicPr>
          <p:cNvPr id="5122" name="Picture 2" descr="https://lh7-rt.googleusercontent.com/docsz/AD_4nXe-hRRXK_3DbURBokQZ8-ud94MLbu7EarpVG0TtBlRHV1w34uAx1MB7JtQXBnyUYAo_8V9ZzZTu55_Btx0u57heQbo9GOuD4mIupFNbaUbiRsjYLCYFmTR9AurfC5LjB7MgTC0c1A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73" y="2057400"/>
            <a:ext cx="1087075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076712" y="685800"/>
            <a:ext cx="612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Nos dirigimos a View </a:t>
            </a:r>
            <a:r>
              <a:rPr lang="es-MX" dirty="0" err="1" smtClean="0"/>
              <a:t>all</a:t>
            </a:r>
            <a:r>
              <a:rPr lang="es-MX" dirty="0" smtClean="0"/>
              <a:t> </a:t>
            </a:r>
            <a:r>
              <a:rPr lang="es-MX" dirty="0" err="1" smtClean="0"/>
              <a:t>instances</a:t>
            </a:r>
            <a:r>
              <a:rPr lang="es-MX" dirty="0" smtClean="0"/>
              <a:t> y buscamos la que acabamos de crear (</a:t>
            </a:r>
            <a:r>
              <a:rPr lang="es-MX" dirty="0" err="1" smtClean="0"/>
              <a:t>Bastion</a:t>
            </a:r>
            <a:r>
              <a:rPr lang="es-MX" dirty="0" smtClean="0"/>
              <a:t> Server), al principio aparecerá Pendiente y </a:t>
            </a:r>
            <a:r>
              <a:rPr lang="es-MX" dirty="0" err="1" smtClean="0"/>
              <a:t>depues</a:t>
            </a:r>
            <a:r>
              <a:rPr lang="es-MX" dirty="0" smtClean="0"/>
              <a:t> En </a:t>
            </a:r>
            <a:r>
              <a:rPr lang="es-MX" dirty="0" err="1" smtClean="0"/>
              <a:t>Ejecucion</a:t>
            </a:r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5076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612571" cy="1485900"/>
          </a:xfrm>
        </p:spPr>
        <p:txBody>
          <a:bodyPr/>
          <a:lstStyle/>
          <a:p>
            <a:r>
              <a:rPr lang="es-MX" dirty="0" smtClean="0"/>
              <a:t>- Paso 7 - </a:t>
            </a:r>
            <a:endParaRPr lang="es-MX" dirty="0"/>
          </a:p>
        </p:txBody>
      </p:sp>
      <p:pic>
        <p:nvPicPr>
          <p:cNvPr id="6146" name="Picture 2" descr="https://lh7-rt.googleusercontent.com/docsz/AD_4nXcNcYR9WEw0H_PkUmKkKNRTjbzeqcY43KGbxpL8V82GpwfX0Ifi0j0QTI5KaxiPyoYJUgZiWyj6NaBJkSbYm1Irkr-VIpspvElJ0LNhzp8hKxnOKA23qE8Jtr1gDjImyzNJtKKR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81" y="1428750"/>
            <a:ext cx="8339590" cy="527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9315449" y="2081893"/>
            <a:ext cx="26806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Por ultimo verificamos los detalles de nuestra instancia donde podemos observar su estado como Running y </a:t>
            </a:r>
            <a:r>
              <a:rPr lang="es-MX" sz="2400" dirty="0" err="1" smtClean="0"/>
              <a:t>Checks</a:t>
            </a:r>
            <a:r>
              <a:rPr lang="es-MX" sz="2400" dirty="0" smtClean="0"/>
              <a:t> </a:t>
            </a:r>
            <a:r>
              <a:rPr lang="es-MX" sz="2400" dirty="0" err="1" smtClean="0"/>
              <a:t>passed</a:t>
            </a:r>
            <a:r>
              <a:rPr lang="es-MX" sz="2400" dirty="0" smtClean="0"/>
              <a:t>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689237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616529" y="2340858"/>
            <a:ext cx="956854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Modulo 3 - Laboratorio 2</a:t>
            </a:r>
            <a:b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</a:t>
            </a:r>
            <a: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niciar sesión en el servidor bastión</a:t>
            </a:r>
            <a: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- Tarea </a:t>
            </a:r>
            <a: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2 </a:t>
            </a:r>
            <a: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-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694880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612571" cy="800100"/>
          </a:xfrm>
        </p:spPr>
        <p:txBody>
          <a:bodyPr/>
          <a:lstStyle/>
          <a:p>
            <a:r>
              <a:rPr lang="es-MX" dirty="0" smtClean="0"/>
              <a:t>- Paso 1 -</a:t>
            </a:r>
            <a:endParaRPr lang="es-MX" dirty="0"/>
          </a:p>
        </p:txBody>
      </p:sp>
      <p:pic>
        <p:nvPicPr>
          <p:cNvPr id="7170" name="Picture 2" descr="https://lh7-rt.googleusercontent.com/docsz/AD_4nXeds__MxVG8qv0UhRQqnCzMf3Qe0B-vRMIKiyaYpsOxhwlVT_6siqEkDFkSeYHd3lcUdH1L4ek41qv90U1VOkiPxiVAgFQhSoy-kDgCSG6SZ5iop4tKoZYaOTPJzWIDjLfMHBdMPw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8" y="1630361"/>
            <a:ext cx="7723415" cy="49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208814" y="348389"/>
            <a:ext cx="6204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Configuramos </a:t>
            </a:r>
            <a:r>
              <a:rPr lang="es-MX" sz="2400" dirty="0" err="1" smtClean="0"/>
              <a:t>Putty</a:t>
            </a:r>
            <a:r>
              <a:rPr lang="es-MX" sz="2400" dirty="0" smtClean="0"/>
              <a:t> e ingresamos con las credenciales que nos proporciona el laboratorio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46287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14600" cy="849086"/>
          </a:xfrm>
        </p:spPr>
        <p:txBody>
          <a:bodyPr/>
          <a:lstStyle/>
          <a:p>
            <a:r>
              <a:rPr lang="es-MX" dirty="0" smtClean="0"/>
              <a:t>- Paso 2 -</a:t>
            </a:r>
            <a:endParaRPr lang="es-MX" dirty="0"/>
          </a:p>
        </p:txBody>
      </p:sp>
      <p:pic>
        <p:nvPicPr>
          <p:cNvPr id="8194" name="Picture 2" descr="https://lh7-rt.googleusercontent.com/docsz/AD_4nXdl-AjcO_qLFwc_HDPCMOCqcQpmdSNBGpDIIq4o_EiQvEH3CB9zUjs1-ZC5DKER16xGfiRx2XgIWahFubW_6ZNa4g8Lw3TuBLVufeewH5YgHekz4FL_TFUcjof0MqhYqVi-p3XH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9" y="1779814"/>
            <a:ext cx="5922962" cy="48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200901" y="787177"/>
            <a:ext cx="4991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Ingresamos los siguientes comandos a la terminal de </a:t>
            </a:r>
            <a:r>
              <a:rPr lang="es-MX" sz="2000" dirty="0" err="1" smtClean="0"/>
              <a:t>Putty</a:t>
            </a:r>
            <a:r>
              <a:rPr lang="es-MX" sz="2000" dirty="0"/>
              <a:t>: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511143" y="1779814"/>
            <a:ext cx="41147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Estos comandos hicieron lo siguiente:</a:t>
            </a:r>
          </a:p>
          <a:p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Generó un </a:t>
            </a:r>
            <a:r>
              <a:rPr lang="es-MX" dirty="0" err="1" smtClean="0"/>
              <a:t>token</a:t>
            </a:r>
            <a:r>
              <a:rPr lang="es-MX" dirty="0" smtClean="0"/>
              <a:t> que se puede utilizar en el servicio de metadatos de instancia v2 (IMDSv2)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Obtuvo la región en la que se ejecuta la instancia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Llamó a AWS </a:t>
            </a:r>
            <a:r>
              <a:rPr lang="es-MX" dirty="0" err="1" smtClean="0"/>
              <a:t>Systems</a:t>
            </a:r>
            <a:r>
              <a:rPr lang="es-MX" dirty="0" smtClean="0"/>
              <a:t> Manager (</a:t>
            </a:r>
            <a:r>
              <a:rPr lang="es-MX" dirty="0" err="1" smtClean="0"/>
              <a:t>ssm</a:t>
            </a:r>
            <a:r>
              <a:rPr lang="es-MX" dirty="0" smtClean="0"/>
              <a:t>) y usó el comando </a:t>
            </a:r>
            <a:r>
              <a:rPr lang="es-MX" dirty="0" err="1" smtClean="0"/>
              <a:t>get-parameters</a:t>
            </a:r>
            <a:r>
              <a:rPr lang="es-MX" dirty="0" smtClean="0"/>
              <a:t> para recuperar un valor de </a:t>
            </a:r>
            <a:r>
              <a:rPr lang="es-MX" dirty="0" err="1" smtClean="0"/>
              <a:t>Parameter</a:t>
            </a:r>
            <a:r>
              <a:rPr lang="es-MX" dirty="0" smtClean="0"/>
              <a:t>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La AMI solicitada era para Amazon Linux 2023 (al2023-ami)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El ID de la AMI se guardó en una variable de entorno llamada AM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9997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30929" cy="832757"/>
          </a:xfrm>
        </p:spPr>
        <p:txBody>
          <a:bodyPr/>
          <a:lstStyle/>
          <a:p>
            <a:r>
              <a:rPr lang="es-MX" dirty="0" smtClean="0"/>
              <a:t>- Paso 3 -</a:t>
            </a:r>
            <a:endParaRPr lang="es-MX" dirty="0"/>
          </a:p>
        </p:txBody>
      </p:sp>
      <p:pic>
        <p:nvPicPr>
          <p:cNvPr id="9218" name="Picture 2" descr="https://lh7-rt.googleusercontent.com/docsz/AD_4nXe126wnQk0hLIohyVETMp7vdIaw_OYgK4YSM2sozGZg75H3_xfCZsy5AWBBlC37bKYjxN83JluRdKfLADfLVvgsb6_OW-O4C2n8IVbGRDryPSVNBoSwIvJanPYWtDyO5nmXiGzyow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1709"/>
            <a:ext cx="10499271" cy="2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371600" y="1644212"/>
            <a:ext cx="10123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Obtenemos la subred que se debe de utilizar de la siguiente manera:</a:t>
            </a:r>
          </a:p>
          <a:p>
            <a:endParaRPr lang="es-MX" sz="2800" dirty="0"/>
          </a:p>
        </p:txBody>
      </p:sp>
      <p:sp>
        <p:nvSpPr>
          <p:cNvPr id="6" name="Rectángulo 5"/>
          <p:cNvSpPr/>
          <p:nvPr/>
        </p:nvSpPr>
        <p:spPr>
          <a:xfrm>
            <a:off x="1371600" y="5347790"/>
            <a:ext cx="10123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La nueva instancia se debe iniciar en una subred pública. Cuando inicia una instancia, se puede especificar </a:t>
            </a:r>
          </a:p>
          <a:p>
            <a:r>
              <a:rPr lang="es-MX" sz="2400" dirty="0"/>
              <a:t>el </a:t>
            </a:r>
            <a:r>
              <a:rPr lang="es-MX" sz="2400" dirty="0" err="1"/>
              <a:t>SubnetId</a:t>
            </a:r>
            <a:r>
              <a:rPr lang="es-MX" sz="2400" dirty="0"/>
              <a:t> (ID de subred).</a:t>
            </a:r>
          </a:p>
        </p:txBody>
      </p:sp>
    </p:spTree>
    <p:extLst>
      <p:ext uri="{BB962C8B-B14F-4D97-AF65-F5344CB8AC3E}">
        <p14:creationId xmlns:p14="http://schemas.microsoft.com/office/powerpoint/2010/main" val="164841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47257" cy="849086"/>
          </a:xfrm>
        </p:spPr>
        <p:txBody>
          <a:bodyPr/>
          <a:lstStyle/>
          <a:p>
            <a:r>
              <a:rPr lang="es-MX" dirty="0" smtClean="0"/>
              <a:t>- Paso 4 -</a:t>
            </a:r>
            <a:endParaRPr lang="es-MX" dirty="0"/>
          </a:p>
        </p:txBody>
      </p:sp>
      <p:pic>
        <p:nvPicPr>
          <p:cNvPr id="10242" name="Picture 2" descr="https://lh7-rt.googleusercontent.com/docsz/AD_4nXfEe5gsFhOejtwp4iPNSPjXdXS5K-HhWP3gYqPupUPXCEN4BPLk7aP7Jx98pxmnu8KGtd5Qio-pbICHp_wNA99mbilPf2FlWQ1o9FcJRZKzNpcsuT-RpKs6Qm4k_immVvfS3lOd3w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92046"/>
            <a:ext cx="10596131" cy="184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371600" y="18288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Obtenemos el grupo de seguridad que se usara.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89896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694214" cy="1077686"/>
          </a:xfrm>
        </p:spPr>
        <p:txBody>
          <a:bodyPr/>
          <a:lstStyle/>
          <a:p>
            <a:r>
              <a:rPr lang="es-MX" dirty="0" smtClean="0"/>
              <a:t>- Paso 5 -</a:t>
            </a:r>
            <a:endParaRPr lang="es-MX" dirty="0"/>
          </a:p>
        </p:txBody>
      </p:sp>
      <p:pic>
        <p:nvPicPr>
          <p:cNvPr id="11266" name="Picture 2" descr="https://lh7-rt.googleusercontent.com/docsz/AD_4nXdT2vHSpzidi6QafQNhJckAUzWRNXoj5bGU3qNNg2Tf4Sw2S9YaqUtUomakQi2GEtUsT3zDcHEkPvfkTJ3b629hngxxavZlj2zYeNdQ6iwBd_xlJ82hsxlTs9GDU8JgDxNyPTQfgw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4" y="1763487"/>
            <a:ext cx="7895779" cy="49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763986" y="440871"/>
            <a:ext cx="612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Descargamos una secuencia de comandos de datos del usuario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854845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628900" cy="930729"/>
          </a:xfrm>
        </p:spPr>
        <p:txBody>
          <a:bodyPr/>
          <a:lstStyle/>
          <a:p>
            <a:r>
              <a:rPr lang="es-MX" dirty="0" smtClean="0"/>
              <a:t>- Paso 6 - </a:t>
            </a:r>
            <a:endParaRPr lang="es-MX" dirty="0"/>
          </a:p>
        </p:txBody>
      </p:sp>
      <p:pic>
        <p:nvPicPr>
          <p:cNvPr id="12290" name="Picture 2" descr="https://lh7-rt.googleusercontent.com/docsz/AD_4nXeWkQqfonmw50j3TJU_3BOwSnqMWURo0Jzk1b96NtC5fYoDGAvejZvXIgm3wa20Hsj16Viz2TxJPKxUas5dAwb0ovK8gQNuB2lDva3aVBsB7Tba3mc1OJRhW4rlD8qjbaHpJKk4hw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8" y="2988129"/>
            <a:ext cx="10329884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257800" y="1016364"/>
            <a:ext cx="6335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Una vez que descargamos la secuencia de comandos usamos el siguiente comando para ver precisamente lo que descargamos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69506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rraform como herramienta para la automatización de infraestructura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15252"/>
            <a:ext cx="6614160" cy="302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urso Ansible: Playbooks conceptos básicos - Blog Virtualizac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080" y="3419816"/>
            <a:ext cx="7081521" cy="335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4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63586" cy="914400"/>
          </a:xfrm>
        </p:spPr>
        <p:txBody>
          <a:bodyPr/>
          <a:lstStyle/>
          <a:p>
            <a:r>
              <a:rPr lang="es-MX" dirty="0" smtClean="0"/>
              <a:t>- Paso 7 -</a:t>
            </a:r>
            <a:endParaRPr lang="es-MX" dirty="0"/>
          </a:p>
        </p:txBody>
      </p:sp>
      <p:pic>
        <p:nvPicPr>
          <p:cNvPr id="13314" name="Picture 2" descr="https://lh7-rt.googleusercontent.com/docsz/AD_4nXe28GujVu38zv8aq2CCGPMKOjmpmZi1AZjseXf8nAtxQ24k6r65Quuul-i1RaRdFo7LlDPHOfqMQFpC8BJCdwJWHilowIx1ep2k2frD1jjH2xw6PAKPp4yjQpdSrESAmThHnsVJjg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85" y="1600200"/>
            <a:ext cx="6155872" cy="507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119257" y="927552"/>
            <a:ext cx="622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Iniciamos la instancia con el siguiente comando: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7527472" y="1600200"/>
            <a:ext cx="47788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 smtClean="0"/>
              <a:t>INSTANCE=$(\</a:t>
            </a:r>
          </a:p>
          <a:p>
            <a:r>
              <a:rPr lang="es-MX" sz="1600" dirty="0" err="1" smtClean="0"/>
              <a:t>aws</a:t>
            </a:r>
            <a:r>
              <a:rPr lang="es-MX" sz="1600" dirty="0" smtClean="0"/>
              <a:t> ec2 run-</a:t>
            </a:r>
            <a:r>
              <a:rPr lang="es-MX" sz="1600" dirty="0" err="1" smtClean="0"/>
              <a:t>instances</a:t>
            </a:r>
            <a:r>
              <a:rPr lang="es-MX" sz="1600" dirty="0" smtClean="0"/>
              <a:t>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image</a:t>
            </a:r>
            <a:r>
              <a:rPr lang="es-MX" sz="1600" dirty="0" smtClean="0"/>
              <a:t>-id $AMI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subnet</a:t>
            </a:r>
            <a:r>
              <a:rPr lang="es-MX" sz="1600" dirty="0" smtClean="0"/>
              <a:t>-id $SUBNET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security-group-ids</a:t>
            </a:r>
            <a:r>
              <a:rPr lang="es-MX" sz="1600" dirty="0" smtClean="0"/>
              <a:t> $SG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user</a:t>
            </a:r>
            <a:r>
              <a:rPr lang="es-MX" sz="1600" dirty="0" smtClean="0"/>
              <a:t>-data file:///home/ec2-user/UserData.txt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instance-type</a:t>
            </a:r>
            <a:r>
              <a:rPr lang="es-MX" sz="1600" dirty="0" smtClean="0"/>
              <a:t> t2.micro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tag-specifications</a:t>
            </a:r>
            <a:r>
              <a:rPr lang="es-MX" sz="1600" dirty="0" smtClean="0"/>
              <a:t> '</a:t>
            </a:r>
            <a:r>
              <a:rPr lang="es-MX" sz="1600" dirty="0" err="1" smtClean="0"/>
              <a:t>ResourceType</a:t>
            </a:r>
            <a:r>
              <a:rPr lang="es-MX" sz="1600" dirty="0" smtClean="0"/>
              <a:t>=</a:t>
            </a:r>
            <a:r>
              <a:rPr lang="es-MX" sz="1600" dirty="0" err="1" smtClean="0"/>
              <a:t>instance,Tags</a:t>
            </a:r>
            <a:r>
              <a:rPr lang="es-MX" sz="1600" dirty="0" smtClean="0"/>
              <a:t>=[{Key=</a:t>
            </a:r>
            <a:r>
              <a:rPr lang="es-MX" sz="1600" dirty="0" err="1" smtClean="0"/>
              <a:t>Name,Value</a:t>
            </a:r>
            <a:r>
              <a:rPr lang="es-MX" sz="1600" dirty="0" smtClean="0"/>
              <a:t>=Web Server}]'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query</a:t>
            </a:r>
            <a:r>
              <a:rPr lang="es-MX" sz="1600" dirty="0" smtClean="0"/>
              <a:t> '</a:t>
            </a:r>
            <a:r>
              <a:rPr lang="es-MX" sz="1600" dirty="0" err="1" smtClean="0"/>
              <a:t>Instances</a:t>
            </a:r>
            <a:r>
              <a:rPr lang="es-MX" sz="1600" dirty="0" smtClean="0"/>
              <a:t>[*].</a:t>
            </a:r>
            <a:r>
              <a:rPr lang="es-MX" sz="1600" dirty="0" err="1" smtClean="0"/>
              <a:t>InstanceId</a:t>
            </a:r>
            <a:r>
              <a:rPr lang="es-MX" sz="1600" dirty="0" smtClean="0"/>
              <a:t>' \</a:t>
            </a:r>
          </a:p>
          <a:p>
            <a:r>
              <a:rPr lang="es-MX" sz="1600" dirty="0" smtClean="0"/>
              <a:t>--output </a:t>
            </a:r>
            <a:r>
              <a:rPr lang="es-MX" sz="1600" dirty="0" err="1" smtClean="0"/>
              <a:t>text</a:t>
            </a:r>
            <a:r>
              <a:rPr lang="es-MX" sz="1600" dirty="0" smtClean="0"/>
              <a:t> \</a:t>
            </a:r>
          </a:p>
          <a:p>
            <a:r>
              <a:rPr lang="es-MX" sz="1600" dirty="0" smtClean="0"/>
              <a:t>)</a:t>
            </a:r>
          </a:p>
          <a:p>
            <a:r>
              <a:rPr lang="es-MX" sz="1600" dirty="0" smtClean="0"/>
              <a:t>echo $INSTANC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160765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432957" cy="816429"/>
          </a:xfrm>
        </p:spPr>
        <p:txBody>
          <a:bodyPr/>
          <a:lstStyle/>
          <a:p>
            <a:r>
              <a:rPr lang="es-MX" dirty="0" smtClean="0"/>
              <a:t>- Paso 8 -</a:t>
            </a:r>
            <a:endParaRPr lang="es-MX" dirty="0"/>
          </a:p>
        </p:txBody>
      </p:sp>
      <p:pic>
        <p:nvPicPr>
          <p:cNvPr id="14338" name="Picture 2" descr="https://lh7-rt.googleusercontent.com/docsz/AD_4nXd_GamcF6aYEB5PE1DRIPQyHnRjYsSiqVKRetqCXgdkn1GuzUxnwzTJkWZFOxQLISJFws0WEPlDCy0i2cmI-b5Ej5ex6LCFkq5tA28B-8fl9UEQi268NSuv2K_i5Jk7AIpe8oGe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2988129"/>
            <a:ext cx="10539515" cy="347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176157" y="816429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Esperamos a que se inicie la instancia pero para ello debemos de ingresar el siguiente comando </a:t>
            </a:r>
            <a:endParaRPr lang="es-MX" sz="2000" dirty="0"/>
          </a:p>
        </p:txBody>
      </p:sp>
      <p:sp>
        <p:nvSpPr>
          <p:cNvPr id="6" name="Rectángulo 5"/>
          <p:cNvSpPr/>
          <p:nvPr/>
        </p:nvSpPr>
        <p:spPr>
          <a:xfrm>
            <a:off x="5636698" y="1502229"/>
            <a:ext cx="525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err="1" smtClean="0"/>
              <a:t>aws</a:t>
            </a:r>
            <a:r>
              <a:rPr lang="es-MX" dirty="0" smtClean="0"/>
              <a:t> ec2 describe-</a:t>
            </a:r>
            <a:r>
              <a:rPr lang="es-MX" dirty="0" err="1" smtClean="0"/>
              <a:t>instances</a:t>
            </a:r>
            <a:r>
              <a:rPr lang="es-MX" dirty="0" smtClean="0"/>
              <a:t> --</a:t>
            </a:r>
            <a:r>
              <a:rPr lang="es-MX" dirty="0" err="1" smtClean="0"/>
              <a:t>instance-ids</a:t>
            </a:r>
            <a:r>
              <a:rPr lang="es-MX" dirty="0" smtClean="0"/>
              <a:t> $INSTANC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63116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35885" y="130628"/>
            <a:ext cx="2449286" cy="914400"/>
          </a:xfrm>
        </p:spPr>
        <p:txBody>
          <a:bodyPr/>
          <a:lstStyle/>
          <a:p>
            <a:r>
              <a:rPr lang="es-MX" dirty="0" smtClean="0"/>
              <a:t>- Paso 9 -</a:t>
            </a:r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253788" y="947056"/>
            <a:ext cx="63553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Pegamos el siguiente comando:</a:t>
            </a:r>
          </a:p>
          <a:p>
            <a:endParaRPr lang="es-MX" dirty="0" smtClean="0"/>
          </a:p>
          <a:p>
            <a:r>
              <a:rPr lang="es-MX" dirty="0" err="1" smtClean="0"/>
              <a:t>aws</a:t>
            </a:r>
            <a:r>
              <a:rPr lang="es-MX" dirty="0" smtClean="0"/>
              <a:t> ec2 describe-</a:t>
            </a:r>
            <a:r>
              <a:rPr lang="es-MX" dirty="0" err="1" smtClean="0"/>
              <a:t>instances</a:t>
            </a:r>
            <a:r>
              <a:rPr lang="es-MX" dirty="0" smtClean="0"/>
              <a:t> --</a:t>
            </a:r>
            <a:r>
              <a:rPr lang="es-MX" dirty="0" err="1" smtClean="0"/>
              <a:t>instance-ids</a:t>
            </a:r>
            <a:r>
              <a:rPr lang="es-MX" dirty="0" smtClean="0"/>
              <a:t> $INSTANCE --</a:t>
            </a:r>
            <a:r>
              <a:rPr lang="es-MX" dirty="0" err="1" smtClean="0"/>
              <a:t>query</a:t>
            </a:r>
            <a:r>
              <a:rPr lang="es-MX" dirty="0" smtClean="0"/>
              <a:t> </a:t>
            </a:r>
          </a:p>
          <a:p>
            <a:r>
              <a:rPr lang="es-MX" dirty="0" smtClean="0"/>
              <a:t>'</a:t>
            </a:r>
            <a:r>
              <a:rPr lang="es-MX" dirty="0" err="1" smtClean="0"/>
              <a:t>Reservations</a:t>
            </a:r>
            <a:r>
              <a:rPr lang="es-MX" dirty="0" smtClean="0"/>
              <a:t>[].</a:t>
            </a:r>
            <a:r>
              <a:rPr lang="es-MX" dirty="0" err="1" smtClean="0"/>
              <a:t>Instances</a:t>
            </a:r>
            <a:r>
              <a:rPr lang="es-MX" dirty="0" smtClean="0"/>
              <a:t>[].</a:t>
            </a:r>
            <a:r>
              <a:rPr lang="es-MX" dirty="0" err="1" smtClean="0"/>
              <a:t>State.Name</a:t>
            </a:r>
            <a:r>
              <a:rPr lang="es-MX" dirty="0" smtClean="0"/>
              <a:t>' --output </a:t>
            </a:r>
            <a:r>
              <a:rPr lang="es-MX" dirty="0" err="1" smtClean="0"/>
              <a:t>text</a:t>
            </a:r>
            <a:endParaRPr lang="es-MX" dirty="0" smtClean="0"/>
          </a:p>
          <a:p>
            <a:r>
              <a:rPr lang="es-MX" dirty="0" smtClean="0"/>
              <a:t> </a:t>
            </a:r>
            <a:endParaRPr lang="es-MX" dirty="0"/>
          </a:p>
        </p:txBody>
      </p:sp>
      <p:pic>
        <p:nvPicPr>
          <p:cNvPr id="15362" name="Picture 2" descr="https://lh7-rt.googleusercontent.com/docsz/AD_4nXeMcShrGnge5MfqMw6SoSI1esFxsPDC01Ry4oTyzvDquuQtmqA-GK2E2e7k6teIV_UDgmxVXpwIk8x0JIChvMX-oB3D1GCoA90pPTrX-ksdKpkOpuUhHYXClQ2QQ7f5ZKB2E2mA3Q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788" y="2336873"/>
            <a:ext cx="10938212" cy="119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lh7-rt.googleusercontent.com/docsz/AD_4nXfw_PMmuBgQ15LJhMLwUVB7f57mAOhvXv5ZUoXBsc4pvqQYH2uUHXULh6p-GXwWhzzrngkcjbHf0uukPx80bhDYHhMcPlQF0caGojgTAiR1vCkOoXXZJtZr0LE6y5z5QU_gGikS?key=dhb29G5qw9vL7UlR8oDSV4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788" y="5515893"/>
            <a:ext cx="10731383" cy="113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325510" y="3814201"/>
            <a:ext cx="10659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Probamos el servidor web para eso pegamos el siguiente comando el cual nos devuelve un Nombre de DNS de la instancia, esta DNS nos va a servir para buscar nuestra pagina web en el navegador.</a:t>
            </a:r>
          </a:p>
          <a:p>
            <a:endParaRPr lang="es-MX" dirty="0" smtClean="0"/>
          </a:p>
          <a:p>
            <a:r>
              <a:rPr lang="es-MX" dirty="0" err="1" smtClean="0"/>
              <a:t>aws</a:t>
            </a:r>
            <a:r>
              <a:rPr lang="es-MX" dirty="0" smtClean="0"/>
              <a:t> ec2 describe-</a:t>
            </a:r>
            <a:r>
              <a:rPr lang="es-MX" dirty="0" err="1" smtClean="0"/>
              <a:t>instances</a:t>
            </a:r>
            <a:r>
              <a:rPr lang="es-MX" dirty="0" smtClean="0"/>
              <a:t> --</a:t>
            </a:r>
            <a:r>
              <a:rPr lang="es-MX" dirty="0" err="1" smtClean="0"/>
              <a:t>instance-ids</a:t>
            </a:r>
            <a:r>
              <a:rPr lang="es-MX" dirty="0" smtClean="0"/>
              <a:t> $INSTANCE --</a:t>
            </a:r>
            <a:r>
              <a:rPr lang="es-MX" dirty="0" err="1" smtClean="0"/>
              <a:t>query</a:t>
            </a:r>
            <a:r>
              <a:rPr lang="es-MX" dirty="0" smtClean="0"/>
              <a:t> </a:t>
            </a:r>
          </a:p>
          <a:p>
            <a:r>
              <a:rPr lang="es-MX" dirty="0" err="1" smtClean="0"/>
              <a:t>Reservations</a:t>
            </a:r>
            <a:r>
              <a:rPr lang="es-MX" dirty="0" smtClean="0"/>
              <a:t>[].</a:t>
            </a:r>
            <a:r>
              <a:rPr lang="es-MX" dirty="0" err="1" smtClean="0"/>
              <a:t>Instances</a:t>
            </a:r>
            <a:r>
              <a:rPr lang="es-MX" dirty="0" smtClean="0"/>
              <a:t>[].</a:t>
            </a:r>
            <a:r>
              <a:rPr lang="es-MX" dirty="0" err="1" smtClean="0"/>
              <a:t>PublicDnsName</a:t>
            </a:r>
            <a:r>
              <a:rPr lang="es-MX" dirty="0" smtClean="0"/>
              <a:t> --output </a:t>
            </a:r>
            <a:r>
              <a:rPr lang="es-MX" dirty="0" err="1" smtClean="0"/>
              <a:t>text</a:t>
            </a: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989806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3184071" cy="898071"/>
          </a:xfrm>
        </p:spPr>
        <p:txBody>
          <a:bodyPr/>
          <a:lstStyle/>
          <a:p>
            <a:r>
              <a:rPr lang="es-MX" dirty="0" smtClean="0"/>
              <a:t>- Evidencia -</a:t>
            </a:r>
            <a:endParaRPr lang="es-MX" dirty="0"/>
          </a:p>
        </p:txBody>
      </p:sp>
      <p:pic>
        <p:nvPicPr>
          <p:cNvPr id="16386" name="Picture 2" descr="https://lh7-rt.googleusercontent.com/docsz/AD_4nXeCDSW5OrnsRpooHftqdSs0b05u3O3pKWo6IsLaPGQ3VVB-cBBxhI23tTNLGTH8Eps8BSETem4OxK4rswPcQVopE3m75sJMHC4GOMVeKC1Wla7r5AUTd0V8kaVs9gaay_cK_Tzq4Q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86" y="1459673"/>
            <a:ext cx="10221686" cy="539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1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971800" cy="783771"/>
          </a:xfrm>
        </p:spPr>
        <p:txBody>
          <a:bodyPr/>
          <a:lstStyle/>
          <a:p>
            <a:r>
              <a:rPr lang="es-MX" dirty="0" smtClean="0"/>
              <a:t>- Paso 10 -</a:t>
            </a:r>
            <a:endParaRPr lang="es-MX" dirty="0"/>
          </a:p>
        </p:txBody>
      </p:sp>
      <p:pic>
        <p:nvPicPr>
          <p:cNvPr id="17410" name="Picture 2" descr="https://lh7-rt.googleusercontent.com/docsz/AD_4nXfc5sao-746_Edvc6yRiEqF3ZEZBHJyASM1Hm84GN5nQzxFgznvtXplr1RLNAbOTbUHf3bd1oJseCScakfs-kmQ4MKENZZ2dY_erVvp5Hz4He5MA3E1JoNDk6DtvoBHpeQg_BQ4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86" y="2155372"/>
            <a:ext cx="9835824" cy="449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600700" y="730907"/>
            <a:ext cx="5884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Nos regresamos a la Consola de </a:t>
            </a:r>
            <a:r>
              <a:rPr lang="es-MX" dirty="0" err="1" smtClean="0"/>
              <a:t>Administracion</a:t>
            </a:r>
            <a:r>
              <a:rPr lang="es-MX" dirty="0" smtClean="0"/>
              <a:t> de EC2, ahora podemos observar que se creo una nueva instancia llamada Web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25342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1408941" y="46209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Actividad 3 – Modulo 3</a:t>
            </a:r>
            <a: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Solucionar problemas en la creación de una instancia de EC2 </a:t>
            </a:r>
          </a:p>
          <a:p>
            <a:r>
              <a:rPr lang="es-MX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mediante la AWS </a:t>
            </a:r>
            <a:r>
              <a:rPr lang="es-MX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CLI</a:t>
            </a:r>
            <a: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endParaRPr lang="es-MX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5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481943" cy="881743"/>
          </a:xfrm>
        </p:spPr>
        <p:txBody>
          <a:bodyPr/>
          <a:lstStyle/>
          <a:p>
            <a:r>
              <a:rPr lang="es-MX" dirty="0" smtClean="0"/>
              <a:t>- Paso 1 -</a:t>
            </a:r>
            <a:endParaRPr lang="es-MX" dirty="0"/>
          </a:p>
        </p:txBody>
      </p:sp>
      <p:pic>
        <p:nvPicPr>
          <p:cNvPr id="18434" name="Picture 2" descr="https://lh7-rt.googleusercontent.com/docsz/AD_4nXcigny0Sjz1EHaKGz_b7RxhpggmsjNtEOHNdWGXbG-Xx9H0cNplekzsGYwygjDufU_OFR1jCzIHwqJHa6jgkzT-dq0qgaje8EJUofSrlLY8KQ_ggRDiVDHRVWNo8KN893A9YDk49Q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1" y="2222274"/>
            <a:ext cx="8670471" cy="42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5649685" y="711172"/>
            <a:ext cx="5780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Configuramos </a:t>
            </a:r>
            <a:r>
              <a:rPr lang="es-MX" sz="2400" dirty="0" err="1" smtClean="0"/>
              <a:t>Putty</a:t>
            </a:r>
            <a:r>
              <a:rPr lang="es-MX" sz="2400" dirty="0" smtClean="0"/>
              <a:t> y el CLI e ingresamos con las credenciales proporcionadas por AWS.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449117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416629" cy="979714"/>
          </a:xfrm>
        </p:spPr>
        <p:txBody>
          <a:bodyPr/>
          <a:lstStyle/>
          <a:p>
            <a:r>
              <a:rPr lang="es-MX" dirty="0" smtClean="0"/>
              <a:t>- Paso 2 -</a:t>
            </a:r>
            <a:endParaRPr lang="es-MX" dirty="0"/>
          </a:p>
        </p:txBody>
      </p:sp>
      <p:pic>
        <p:nvPicPr>
          <p:cNvPr id="19458" name="Picture 2" descr="https://lh7-rt.googleusercontent.com/docsz/AD_4nXeju6rpe0gUbN7i6l9mFiv5dxt3l8jH3ChQtrkMShNoddk0489HEEQL159wkyvBCUUxVCEL-c_1OzvWO75qDrQSE7RjM3sNO215K--rDhHoDh2V_H96JTQbIlqXiYx7lCZZX9xs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91843"/>
            <a:ext cx="11023017" cy="8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371600" y="1928514"/>
            <a:ext cx="10499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Creamos una instancia EC2 dentro de la terminal del CLI utilizando el siguiente comando.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r>
              <a:rPr lang="en-US" dirty="0" smtClean="0"/>
              <a:t>cd ~/sysops-activity-files/starters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create-lamp-instance.sh create-lamp-</a:t>
            </a:r>
            <a:r>
              <a:rPr lang="en-US" dirty="0" err="1" smtClean="0"/>
              <a:t>instance.backu</a:t>
            </a:r>
            <a:endParaRPr lang="es-MX" dirty="0"/>
          </a:p>
        </p:txBody>
      </p:sp>
      <p:pic>
        <p:nvPicPr>
          <p:cNvPr id="19460" name="Picture 4" descr="https://lh7-rt.googleusercontent.com/docsz/AD_4nXfwkSD89Y4A8Ly0_jSqKbd7CUKa_-Shn48scIhXJINBbDJv7la9nLWIauYMI9PXf4EdGQPVcHrDb2dnfDsl1s5OSDF1FrmY65EafVez6wSTJTRfUpCI49oyd83GjNeYFm3zmF5D?key=dhb29G5qw9vL7UlR8oDSV4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51" y="6034623"/>
            <a:ext cx="11157286" cy="2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371599" y="4515368"/>
            <a:ext cx="10499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Ahora abrimos el archivo de secuencia de comandos create-lamp-instance.sh en su editor de texto de líneas de comandos utilizando VI.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r>
              <a:rPr lang="es-MX" dirty="0" smtClean="0"/>
              <a:t>vi create-lamp-instance.sh</a:t>
            </a:r>
          </a:p>
        </p:txBody>
      </p:sp>
    </p:spTree>
    <p:extLst>
      <p:ext uri="{BB962C8B-B14F-4D97-AF65-F5344CB8AC3E}">
        <p14:creationId xmlns:p14="http://schemas.microsoft.com/office/powerpoint/2010/main" val="281065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432957" cy="767443"/>
          </a:xfrm>
        </p:spPr>
        <p:txBody>
          <a:bodyPr/>
          <a:lstStyle/>
          <a:p>
            <a:r>
              <a:rPr lang="es-MX" dirty="0" smtClean="0"/>
              <a:t>- Paso 3 -</a:t>
            </a:r>
            <a:endParaRPr lang="es-MX" dirty="0"/>
          </a:p>
        </p:txBody>
      </p:sp>
      <p:pic>
        <p:nvPicPr>
          <p:cNvPr id="20482" name="Picture 2" descr="https://lh7-rt.googleusercontent.com/docsz/AD_4nXd74vP0RWcamytlBo4HiuwNISnBAiWLhjE7xndzaAIzhCpbpcd18CFjkXeSF8Tunt5E-EGC7_zlL73fGraY6SCBUmdhnJmWQR_opJ09Suou98GvP3VPsBBGWAwMw-5ilbD6rl77MQ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77097"/>
            <a:ext cx="9911443" cy="474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4996542" y="53858"/>
            <a:ext cx="6449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Visualizamos el contenido del script de datos de usuario al ejecutar el siguiente comando:</a:t>
            </a:r>
            <a:endParaRPr lang="es-MX" dirty="0"/>
          </a:p>
          <a:p>
            <a:r>
              <a:rPr lang="es-MX" b="1" dirty="0"/>
              <a:t> </a:t>
            </a:r>
            <a:r>
              <a:rPr lang="es-MX" b="1" dirty="0" smtClean="0"/>
              <a:t>    </a:t>
            </a:r>
            <a:r>
              <a:rPr lang="es-MX" b="1" dirty="0" err="1" smtClean="0"/>
              <a:t>cat</a:t>
            </a:r>
            <a:r>
              <a:rPr lang="es-MX" b="1" dirty="0" smtClean="0"/>
              <a:t> create-lamp-instance-userdata.txt</a:t>
            </a:r>
          </a:p>
          <a:p>
            <a:endParaRPr lang="es-MX" b="1" dirty="0"/>
          </a:p>
          <a:p>
            <a:r>
              <a:rPr lang="es-MX" dirty="0" smtClean="0"/>
              <a:t>Estos comandos instalarán un servidor web, PHP y un servidor de base de datos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75561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367643" cy="865414"/>
          </a:xfrm>
        </p:spPr>
        <p:txBody>
          <a:bodyPr/>
          <a:lstStyle/>
          <a:p>
            <a:r>
              <a:rPr lang="es-MX" dirty="0" smtClean="0"/>
              <a:t>- Paso 4 -</a:t>
            </a:r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6155871" y="768033"/>
            <a:ext cx="630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Ejecutamos el Script con este comando ./create-lamp-instance.sh </a:t>
            </a:r>
            <a:endParaRPr lang="es-MX" dirty="0"/>
          </a:p>
        </p:txBody>
      </p:sp>
      <p:pic>
        <p:nvPicPr>
          <p:cNvPr id="21508" name="Picture 4" descr="https://lh7-rt.googleusercontent.com/docsz/AD_4nXc4iCXRAx15yj390ScUFJMX6ptB9EG9fExVX9iLwleqqRKyvysHyXIYBkN4Fd7nG2FLXJW2a_wj39jc2Czk2zll6XBvYfh5fVjBKM9qMm6cONvp7PSlUP-Ta0y_T4WJqAyxBW93cg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1214"/>
            <a:ext cx="10433958" cy="5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27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b="1" dirty="0">
                <a:latin typeface="Bahnschrift" panose="020B0502040204020203" pitchFamily="34" charset="0"/>
              </a:rPr>
              <a:t>Integración y colaboración entre </a:t>
            </a:r>
            <a:r>
              <a:rPr lang="es-MX" sz="4000" b="1" dirty="0" err="1" smtClean="0">
                <a:latin typeface="Bahnschrift" panose="020B0502040204020203" pitchFamily="34" charset="0"/>
              </a:rPr>
              <a:t>DevOps</a:t>
            </a:r>
            <a:r>
              <a:rPr lang="es-MX" sz="4000" b="1" dirty="0" smtClean="0">
                <a:latin typeface="Bahnschrift" panose="020B0502040204020203" pitchFamily="34" charset="0"/>
              </a:rPr>
              <a:t> con Agile</a:t>
            </a:r>
            <a:endParaRPr lang="es-MX" sz="4000" b="1" dirty="0">
              <a:latin typeface="Bahnschrift" panose="020B050204020402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/>
              <a:t>Las metodologías ágiles promueven la comunicación constante, ciclos de trabajo cortos y equipos multidisciplinarios, integrando a desarrollo y operaciones en un solo flujo de trabajo.</a:t>
            </a:r>
            <a:endParaRPr lang="es-MX" dirty="0" smtClean="0"/>
          </a:p>
          <a:p>
            <a:pPr marL="0" indent="0">
              <a:buNone/>
            </a:pPr>
            <a:r>
              <a:rPr lang="es-MX" b="1" dirty="0" smtClean="0"/>
              <a:t>Algunos conceptos y metodologías importantes son las siguientes:</a:t>
            </a:r>
          </a:p>
          <a:p>
            <a:r>
              <a:rPr lang="es-MX" b="1" dirty="0" smtClean="0"/>
              <a:t>Equipos </a:t>
            </a:r>
            <a:r>
              <a:rPr lang="es-MX" b="1" dirty="0"/>
              <a:t>integrados:</a:t>
            </a:r>
            <a:r>
              <a:rPr lang="es-MX" dirty="0"/>
              <a:t> </a:t>
            </a:r>
            <a:r>
              <a:rPr lang="es-MX" dirty="0" err="1"/>
              <a:t>Dev</a:t>
            </a:r>
            <a:r>
              <a:rPr lang="es-MX" dirty="0"/>
              <a:t> y </a:t>
            </a:r>
            <a:r>
              <a:rPr lang="es-MX" dirty="0" err="1"/>
              <a:t>Ops</a:t>
            </a:r>
            <a:r>
              <a:rPr lang="es-MX" dirty="0"/>
              <a:t> trabajan juntos desde la planificación hasta el mantenimiento.</a:t>
            </a:r>
          </a:p>
          <a:p>
            <a:r>
              <a:rPr lang="es-MX" b="1" dirty="0" err="1"/>
              <a:t>Sprints</a:t>
            </a:r>
            <a:r>
              <a:rPr lang="es-MX" b="1" dirty="0"/>
              <a:t> iterativos:</a:t>
            </a:r>
            <a:r>
              <a:rPr lang="es-MX" dirty="0"/>
              <a:t> Entregas pequeñas y frecuentes facilitan la retroalimentación rápida.</a:t>
            </a:r>
          </a:p>
          <a:p>
            <a:r>
              <a:rPr lang="es-MX" b="1" dirty="0" err="1"/>
              <a:t>Scrum</a:t>
            </a:r>
            <a:r>
              <a:rPr lang="es-MX" b="1" dirty="0"/>
              <a:t>/</a:t>
            </a:r>
            <a:r>
              <a:rPr lang="es-MX" b="1" dirty="0" err="1"/>
              <a:t>Kanban</a:t>
            </a:r>
            <a:r>
              <a:rPr lang="es-MX" b="1" dirty="0"/>
              <a:t>:</a:t>
            </a:r>
            <a:r>
              <a:rPr lang="es-MX" dirty="0"/>
              <a:t> Herramientas ágiles que visualizan tareas y flujos de trabajo.</a:t>
            </a:r>
          </a:p>
          <a:p>
            <a:r>
              <a:rPr lang="es-MX" b="1" dirty="0" err="1"/>
              <a:t>Daily</a:t>
            </a:r>
            <a:r>
              <a:rPr lang="es-MX" b="1" dirty="0"/>
              <a:t> stand-ups:</a:t>
            </a:r>
            <a:r>
              <a:rPr lang="es-MX" dirty="0"/>
              <a:t> Reuniones breves para sincronizar el equipo.</a:t>
            </a:r>
          </a:p>
          <a:p>
            <a:r>
              <a:rPr lang="es-MX" b="1" dirty="0"/>
              <a:t>Cultura compartida:</a:t>
            </a:r>
            <a:r>
              <a:rPr lang="es-MX" dirty="0"/>
              <a:t> Todos son responsables de la entrega y estabilidad del software.</a:t>
            </a:r>
          </a:p>
        </p:txBody>
      </p:sp>
    </p:spTree>
    <p:extLst>
      <p:ext uri="{BB962C8B-B14F-4D97-AF65-F5344CB8AC3E}">
        <p14:creationId xmlns:p14="http://schemas.microsoft.com/office/powerpoint/2010/main" val="3987607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- Solución Problema 1 -</a:t>
            </a:r>
            <a:endParaRPr lang="es-MX" dirty="0"/>
          </a:p>
        </p:txBody>
      </p:sp>
      <p:pic>
        <p:nvPicPr>
          <p:cNvPr id="22530" name="Picture 2" descr="https://lh7-rt.googleusercontent.com/docsz/AD_4nXdTdQqtliX_JQR-jUwniB558LkolgVCgwe4x5N6sEthnCmisjAcwysG2QDnuNn2N600G3JMCzVNMqkhuMzuOn9uLCgsDoVzl55A6VZ37_pRIbHPsMDZqOkIcAoxDLnCJyX8VS08fA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2" y="1448370"/>
            <a:ext cx="6843756" cy="511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223623" y="1972466"/>
            <a:ext cx="5029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La región está configurada como eu-west-2, pero tenemos que el usuario tiene la us-east-1.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r>
              <a:rPr lang="es-MX" dirty="0" smtClean="0"/>
              <a:t>Usamos el </a:t>
            </a:r>
            <a:r>
              <a:rPr lang="es-MX" dirty="0" err="1" smtClean="0"/>
              <a:t>ediror</a:t>
            </a:r>
            <a:r>
              <a:rPr lang="es-MX" dirty="0" smtClean="0"/>
              <a:t> nano para modificar el script con el siguiente comando:</a:t>
            </a:r>
          </a:p>
          <a:p>
            <a:endParaRPr lang="es-MX" dirty="0"/>
          </a:p>
          <a:p>
            <a:r>
              <a:rPr lang="es-MX" b="1" dirty="0" smtClean="0"/>
              <a:t>nano create-lamp-instance.sh</a:t>
            </a:r>
            <a:endParaRPr lang="es-MX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223623" y="4088954"/>
            <a:ext cx="496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Los cambios mas significativos son el cambio de región de Eu-east-2 &gt; Eu-east-1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08153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5698671" cy="685800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- Solución Problema 2 -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371599" y="1567542"/>
            <a:ext cx="10548257" cy="1208315"/>
          </a:xfrm>
        </p:spPr>
        <p:txBody>
          <a:bodyPr/>
          <a:lstStyle/>
          <a:p>
            <a:r>
              <a:rPr lang="es-MX" dirty="0"/>
              <a:t>La llamada a run-</a:t>
            </a:r>
            <a:r>
              <a:rPr lang="es-MX" dirty="0" err="1"/>
              <a:t>instances</a:t>
            </a:r>
            <a:r>
              <a:rPr lang="es-MX" dirty="0"/>
              <a:t> tiene éxito y se le asigna una dirección IP pública a la instancia. Sin embargo, </a:t>
            </a:r>
            <a:r>
              <a:rPr lang="es-MX" dirty="0" smtClean="0"/>
              <a:t>cuando </a:t>
            </a:r>
            <a:r>
              <a:rPr lang="es-MX" dirty="0"/>
              <a:t>intenta utilizar SSH para conectarse a la instancia con el archivo de par de claves, no puede </a:t>
            </a:r>
            <a:r>
              <a:rPr lang="es-MX" dirty="0" smtClean="0"/>
              <a:t>conectarse </a:t>
            </a:r>
            <a:r>
              <a:rPr lang="es-MX" dirty="0"/>
              <a:t>(error de Permiso denegado).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551214" y="2612390"/>
            <a:ext cx="98025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- </a:t>
            </a:r>
            <a:r>
              <a:rPr lang="es-MX" b="1" u="sng" dirty="0" smtClean="0"/>
              <a:t>Pasos para solucionar el problema </a:t>
            </a:r>
            <a:r>
              <a:rPr lang="es-MX" dirty="0" smtClean="0"/>
              <a:t>-</a:t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Paso 1. Identificamos el error: tenemos un problema al asignar los permisos, los vamos a modificar.</a:t>
            </a:r>
          </a:p>
          <a:p>
            <a:r>
              <a:rPr lang="es-MX" dirty="0" smtClean="0"/>
              <a:t>Paso 2. Vamos a la consola de AWS, EC2, </a:t>
            </a:r>
            <a:r>
              <a:rPr lang="es-MX" dirty="0" err="1" smtClean="0"/>
              <a:t>Instances</a:t>
            </a:r>
            <a:r>
              <a:rPr lang="es-MX" dirty="0" smtClean="0"/>
              <a:t> y refrescamos las instancias para que aparezca la de </a:t>
            </a:r>
            <a:r>
              <a:rPr lang="es-MX" dirty="0" err="1" smtClean="0"/>
              <a:t>Mompopcafeserver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23556" name="Picture 4" descr="https://lh7-rt.googleusercontent.com/docsz/AD_4nXfkVKtYlNDwDyN3NGQHHZawXdHl77Q6QoXO5dUKFQlXCOIs5lGA7-0dyMbygrwJwPziAgTjx9lHryPhQormIl0lLODAS_I_hhxk6CoXmJCjSA5oGZsz0A_b8vnmmHJ6QfdzceReBQ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14" y="4016647"/>
            <a:ext cx="7903029" cy="26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18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518556" y="93507"/>
            <a:ext cx="9802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3. Creamos la </a:t>
            </a:r>
            <a:r>
              <a:rPr lang="es-MX" dirty="0" err="1" smtClean="0"/>
              <a:t>key</a:t>
            </a:r>
            <a:r>
              <a:rPr lang="es-MX" dirty="0" smtClean="0"/>
              <a:t> </a:t>
            </a:r>
            <a:r>
              <a:rPr lang="es-MX" dirty="0" err="1" smtClean="0"/>
              <a:t>pair</a:t>
            </a:r>
            <a:r>
              <a:rPr lang="es-MX" dirty="0" smtClean="0"/>
              <a:t> para poder configurar los permisos en el script.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24580" name="Picture 4" descr="https://lh7-rt.googleusercontent.com/docsz/AD_4nXfyoBZtFqHotQuVwj7TrCgzVzGniNVWENVfyRu838dg-ygxPcECl5jG_Ihs7ChdalKgEAgc6z_LTNji2I-3Gk03rxFy6Y--hsPOYnz-m7hhcE4csOi_601dqltXNqahcTNaOrzG3A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556" y="555172"/>
            <a:ext cx="8866415" cy="289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s://lh7-rt.googleusercontent.com/docsz/AD_4nXfAtv7zqWK9InbhfSTLqBb5toZVNIvlU8vJyEDsh2cgv3AgZI2D7OskUDniFGAb2eEfNM5PCzFg2WtltQp5-noW3XekEhAMVB5GKYMcEXm-gLLpxyPl94N0aLvhIlBvXO1sW6H_?key=dhb29G5qw9vL7UlR8oDSV4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555" y="3850612"/>
            <a:ext cx="9003609" cy="277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1518556" y="3445330"/>
            <a:ext cx="9802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4. Si todo sale bien así debería de aparecer en pantalla.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89801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624694" y="118292"/>
            <a:ext cx="9802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5. Ahora modificamos el script mediante Vi.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25602" name="Picture 2" descr="https://lh7-rt.googleusercontent.com/docsz/AD_4nXetIQ2lH9ugvcca-D9P_bPy9kQla16AxhBGesHM5ZEOUhJMf65aKUEIKTrU_tREhTXCBVVzzcVWN86AeAMMHfzOBH50YvQSyoSA3K3lfj6AFWQ90iMeJoS3zLyXacpOm1B1h0PCeg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837"/>
            <a:ext cx="6041573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lh7-rt.googleusercontent.com/docsz/AD_4nXdRTtIjBLrGVgA-kfqzt1asz7Gde91OLie1sjk2v3GwFutXbw05U16otT9XQvci9_Oiml-lB3S5UikSzZHDO8oCkZ_y6vPPg-2jfrxrkV9PiNaHFUnAYj0JTG3J4ByLx7lh6fJ7gw?key=dhb29G5qw9vL7UlR8oDSV4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41622"/>
            <a:ext cx="5943600" cy="501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816428" y="628357"/>
            <a:ext cx="187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De:</a:t>
            </a:r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10401" y="672290"/>
            <a:ext cx="187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A: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73580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624694" y="118291"/>
            <a:ext cx="9802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6. Por ultimo regresamos a </a:t>
            </a:r>
            <a:r>
              <a:rPr lang="es-MX" dirty="0" err="1" smtClean="0"/>
              <a:t>Putty</a:t>
            </a:r>
            <a:r>
              <a:rPr lang="es-MX" dirty="0" smtClean="0"/>
              <a:t> y ejecutamos el siguiente comando: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6626" name="Picture 2" descr="https://lh7-rt.googleusercontent.com/docsz/AD_4nXffr0SLz27gdCCAvehtu8ambvA-xRo9Ll5rtBCX1McNJI8Th62ifAbdHlqzJHVlu6w4xAnCglGAVU0P2LOxReS_rg0aRfHPiyic0v7KKqGZO-KMQEGvSOPDKat8W6WChkqLVJ_Hfw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4" y="718456"/>
            <a:ext cx="11357896" cy="67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1624694" y="1734119"/>
            <a:ext cx="68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 esto hemos solucionado el Problema 2.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4580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5829300" cy="865414"/>
          </a:xfrm>
        </p:spPr>
        <p:txBody>
          <a:bodyPr/>
          <a:lstStyle/>
          <a:p>
            <a:r>
              <a:rPr lang="es-MX" dirty="0" smtClean="0"/>
              <a:t>- Solución Problema 3 -</a:t>
            </a:r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371600" y="1551214"/>
            <a:ext cx="10107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Se crea la instancia y se establece una conexión SSH exitosa pero no se puede cargar la página web de prueba</a:t>
            </a:r>
            <a:endParaRPr lang="es-MX" sz="2000" dirty="0"/>
          </a:p>
        </p:txBody>
      </p:sp>
      <p:sp>
        <p:nvSpPr>
          <p:cNvPr id="6" name="Rectángulo 5"/>
          <p:cNvSpPr/>
          <p:nvPr/>
        </p:nvSpPr>
        <p:spPr>
          <a:xfrm>
            <a:off x="922565" y="3474314"/>
            <a:ext cx="43542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MX" b="1" u="sng" dirty="0" smtClean="0"/>
              <a:t>Pasos para solucionar el problema </a:t>
            </a:r>
            <a:r>
              <a:rPr lang="es-MX" dirty="0" smtClean="0"/>
              <a:t>–</a:t>
            </a:r>
          </a:p>
          <a:p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Paso 1. En la consola de </a:t>
            </a:r>
            <a:r>
              <a:rPr lang="es-MX" dirty="0" err="1" smtClean="0"/>
              <a:t>Putty</a:t>
            </a:r>
            <a:r>
              <a:rPr lang="es-MX" dirty="0" smtClean="0"/>
              <a:t> escribimos el siguiente comando:</a:t>
            </a:r>
          </a:p>
          <a:p>
            <a:endParaRPr lang="es-MX" dirty="0" smtClean="0"/>
          </a:p>
          <a:p>
            <a:r>
              <a:rPr lang="es-MX" b="1" dirty="0" smtClean="0"/>
              <a:t>sudo </a:t>
            </a:r>
            <a:r>
              <a:rPr lang="es-MX" b="1" dirty="0" err="1" smtClean="0"/>
              <a:t>yum</a:t>
            </a:r>
            <a:r>
              <a:rPr lang="es-MX" b="1" dirty="0" smtClean="0"/>
              <a:t> </a:t>
            </a:r>
            <a:r>
              <a:rPr lang="es-MX" b="1" dirty="0" err="1" smtClean="0"/>
              <a:t>install</a:t>
            </a:r>
            <a:r>
              <a:rPr lang="es-MX" b="1" dirty="0" smtClean="0"/>
              <a:t> -y </a:t>
            </a:r>
            <a:r>
              <a:rPr lang="es-MX" b="1" dirty="0" err="1" smtClean="0"/>
              <a:t>nmap</a:t>
            </a:r>
            <a:endParaRPr lang="es-MX" b="1" dirty="0" smtClean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7650" name="Picture 2" descr="https://lh7-rt.googleusercontent.com/docsz/AD_4nXceiNfUSUKZ4bhn28XXra4lkjp90zZugNC-XHu-yng7YXZhupkXyD6mggucmvlep0crJS23B3UsqaOf4PI0Ge8nHefnym5HMJW8_mQ1tj4JTVp-BFdlnoHvoHngmWz05-bnH1VpbQ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1" y="2523631"/>
            <a:ext cx="6915149" cy="433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99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624693" y="0"/>
            <a:ext cx="98025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2. Luego escribimos otro comando pero cambiando la </a:t>
            </a:r>
            <a:r>
              <a:rPr lang="es-MX" dirty="0" err="1" smtClean="0"/>
              <a:t>Ip</a:t>
            </a:r>
            <a:r>
              <a:rPr lang="es-MX" dirty="0" smtClean="0"/>
              <a:t> por la que estamos usando nosotros.</a:t>
            </a:r>
            <a:endParaRPr lang="es-MX" dirty="0"/>
          </a:p>
          <a:p>
            <a:r>
              <a:rPr lang="es-MX" b="1" dirty="0" err="1" smtClean="0"/>
              <a:t>nmap</a:t>
            </a:r>
            <a:r>
              <a:rPr lang="es-MX" b="1" dirty="0" smtClean="0"/>
              <a:t> –</a:t>
            </a:r>
            <a:r>
              <a:rPr lang="es-MX" b="1" dirty="0" err="1" smtClean="0"/>
              <a:t>Pn</a:t>
            </a:r>
            <a:r>
              <a:rPr lang="es-MX" b="1" dirty="0" smtClean="0"/>
              <a:t> 44.198.168.230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8674" name="Picture 2" descr="https://lh7-rt.googleusercontent.com/docsz/AD_4nXdNtunDvGCgUz6qEbMVnVJRJAhfpu39x2C9UkR8ixD1we36dIzquoDCnL5FfWdP_MX6FqZgKt-WkVrHtJJWxN8kTEVHlsh0xUIN47lW1mpE4uNn8HKrzq2ccVmB9GyIIEFA7riJZA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94" y="683395"/>
            <a:ext cx="9802586" cy="24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624693" y="3271158"/>
            <a:ext cx="98025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3. Escribimos otro comando CON NUESTRA </a:t>
            </a:r>
            <a:r>
              <a:rPr lang="es-MX" dirty="0" err="1" smtClean="0"/>
              <a:t>ip</a:t>
            </a:r>
            <a:endParaRPr lang="es-MX" dirty="0" smtClean="0"/>
          </a:p>
          <a:p>
            <a:r>
              <a:rPr lang="es-MX" b="1" dirty="0" err="1" smtClean="0"/>
              <a:t>ssh</a:t>
            </a:r>
            <a:r>
              <a:rPr lang="es-MX" b="1" dirty="0" smtClean="0"/>
              <a:t> -i mompopcafeserver.com ec2-user@44.198.168.230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8676" name="Picture 4" descr="https://lh7-rt.googleusercontent.com/docsz/AD_4nXfJ3EGm2mieuZssn-je5NFiHRVvJFNYp5HPK6-9QF_lJMqJQ9JJ0snOd5-51hG1hiQ80jkqbyvbki6gfazQ8HOTDIiioTffH6pmbbSwW8riNk-Vb72ulqIxIFv3clRLaV7MMnjLPw?key=dhb29G5qw9vL7UlR8oDSV4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93" y="4009822"/>
            <a:ext cx="9952377" cy="247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412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575707" y="0"/>
            <a:ext cx="9802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4. Ahora vamos a agregar el puerto 80, dentro la instancia nos vamos a la pestaña Security, aquí le damos clic en el enlace que viene debajo de Security </a:t>
            </a:r>
            <a:r>
              <a:rPr lang="es-MX" dirty="0" err="1" smtClean="0"/>
              <a:t>groups</a:t>
            </a: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9698" name="Picture 2" descr="https://lh7-rt.googleusercontent.com/docsz/AD_4nXccLaWoO3xu98b_LxcgAN9LDBNdT-UrD6pIc6fWnvXeGdhpU6CpdQAaGP3ZCjHN189pBBBM8qAZQlnAbC361PyNE85hdHB-67T6WLcNYSEsNSFgEBNKSUMdsuilHH6VD41GQLkeFQ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33" y="1200329"/>
            <a:ext cx="10672534" cy="53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51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575707" y="179613"/>
            <a:ext cx="9802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5. Después, vamos a crear una nueva regla para agregar el puerto 80. </a:t>
            </a:r>
            <a:r>
              <a:rPr lang="es-MX" dirty="0"/>
              <a:t>D</a:t>
            </a:r>
            <a:r>
              <a:rPr lang="es-MX" dirty="0" smtClean="0"/>
              <a:t>amos clic en </a:t>
            </a:r>
            <a:r>
              <a:rPr lang="es-MX" dirty="0" err="1" smtClean="0"/>
              <a:t>Add</a:t>
            </a:r>
            <a:r>
              <a:rPr lang="es-MX" dirty="0" smtClean="0"/>
              <a:t> rule, le ponemos </a:t>
            </a:r>
            <a:r>
              <a:rPr lang="es-MX" dirty="0" err="1" smtClean="0"/>
              <a:t>Custom</a:t>
            </a:r>
            <a:r>
              <a:rPr lang="es-MX" dirty="0" smtClean="0"/>
              <a:t> TCP, puerto 80, </a:t>
            </a:r>
            <a:r>
              <a:rPr lang="es-MX" dirty="0" err="1" smtClean="0"/>
              <a:t>Source</a:t>
            </a:r>
            <a:r>
              <a:rPr lang="es-MX" dirty="0" smtClean="0"/>
              <a:t> Anywhere-IPv4 y </a:t>
            </a:r>
            <a:r>
              <a:rPr lang="es-MX" dirty="0" err="1" smtClean="0"/>
              <a:t>Save</a:t>
            </a:r>
            <a:r>
              <a:rPr lang="es-MX" dirty="0" smtClean="0"/>
              <a:t> Rule</a:t>
            </a:r>
            <a:endParaRPr lang="es-MX" dirty="0"/>
          </a:p>
          <a:p>
            <a:endParaRPr lang="es-MX" dirty="0"/>
          </a:p>
        </p:txBody>
      </p:sp>
      <p:pic>
        <p:nvPicPr>
          <p:cNvPr id="6" name="Picture 4" descr="https://lh7-rt.googleusercontent.com/docsz/AD_4nXfTrRlOF_ZY3lrVj-tyNCRGlUn492ej2xhVUf_toz6xoJwL3pdAWmr8IZ9vj2akfHLfp6mx7YJkzqzA5E-GthPpHeJH7O5YIYPnsXerAEJ_lAMPoA2LilnxwJZ7cuEQg71azYod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35" y="1102943"/>
            <a:ext cx="10129730" cy="506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065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575707" y="179613"/>
            <a:ext cx="9802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6. Si todo sale bien debería de aparecer </a:t>
            </a:r>
            <a:r>
              <a:rPr lang="es-MX" dirty="0" err="1" smtClean="0"/>
              <a:t>asi</a:t>
            </a:r>
            <a:r>
              <a:rPr lang="es-MX" dirty="0" smtClean="0"/>
              <a:t> en pantalla.</a:t>
            </a:r>
            <a:endParaRPr lang="es-MX" dirty="0"/>
          </a:p>
          <a:p>
            <a:endParaRPr lang="es-MX" dirty="0"/>
          </a:p>
        </p:txBody>
      </p:sp>
      <p:pic>
        <p:nvPicPr>
          <p:cNvPr id="30722" name="Picture 2" descr="https://lh7-rt.googleusercontent.com/docsz/AD_4nXdih6NY1Xqtz6b03V1lNPfNJs4xWzkNrt-zNlW5nN4FpyOCe_z_2mGec4c3zpAIfP5HPyAJmg1EYyuXQ-5mlsMlRbxIO-EL5QJygWpKuLTUj4oX0q_ZdDRau8lX6Lsld1wyEh39LA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07" y="694191"/>
            <a:ext cx="9950282" cy="443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66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é es Scrum? - Azure DevOps | Microsof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19" y="0"/>
            <a:ext cx="88582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gile DevO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44" y="3048001"/>
            <a:ext cx="3809999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12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lh7-rt.googleusercontent.com/docsz/AD_4nXeWescCEkoTwqT3WdpQtEEh31wZh7FGTdGGBer4FiyP0IgGQUEfVwHUumQlcXEfa46E6SPtCNvx-fFXYsyrbNMkgtzhvtIybcSu1G13zgMtvvzEFWQmfx8tipjCIXYImsFzkM0RPg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07" y="825943"/>
            <a:ext cx="9802586" cy="477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575707" y="179613"/>
            <a:ext cx="9802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6. Verificamos la conexión con el Web Server.</a:t>
            </a:r>
            <a:endParaRPr lang="es-MX" dirty="0"/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5707" y="5894615"/>
            <a:ext cx="490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Con esto acaba el problema 3.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0226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30929" cy="816429"/>
          </a:xfrm>
        </p:spPr>
        <p:txBody>
          <a:bodyPr/>
          <a:lstStyle/>
          <a:p>
            <a:r>
              <a:rPr lang="es-MX" dirty="0" smtClean="0"/>
              <a:t>- Paso 5 -</a:t>
            </a:r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6482443" y="702129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Verificamos la funcionalidad del sitio web nuevo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33794" name="Picture 2" descr="https://lh7-rt.googleusercontent.com/docsz/AD_4nXeHxVpZI3imovwUDQK-_3lli-d9yjHP-2ePG7oUSsnWSd431E7E8iU4EX9-YpxCv8czeyKxUFsVwUjzpfN8pH84wd5x6w_0gMBQHKctzXElC3m8e9Ahng1hCxsAFGubbQ2yg5dVJQ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2" y="1348460"/>
            <a:ext cx="8149598" cy="520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9225643" y="1714500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Utilizamos la IP nuestra en el navegador:</a:t>
            </a:r>
          </a:p>
          <a:p>
            <a:endParaRPr lang="es-MX" dirty="0"/>
          </a:p>
          <a:p>
            <a:r>
              <a:rPr lang="es-MX" b="1" dirty="0" smtClean="0"/>
              <a:t>http://44.198.168.230/mompopcafe/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1561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371989" y="129209"/>
            <a:ext cx="9601200" cy="1172817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Bahnschrift" panose="020B0502040204020203" pitchFamily="34" charset="0"/>
              </a:rPr>
              <a:t>Registro de métricas en tiempo real con AWS </a:t>
            </a:r>
            <a:r>
              <a:rPr lang="es-MX" b="1" dirty="0" err="1">
                <a:latin typeface="Bahnschrift" panose="020B0502040204020203" pitchFamily="34" charset="0"/>
              </a:rPr>
              <a:t>CloudWatch</a:t>
            </a:r>
            <a:endParaRPr lang="es-MX" b="1" dirty="0">
              <a:latin typeface="Bahnschrift" panose="020B0502040204020203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1371600" y="2604051"/>
            <a:ext cx="4447786" cy="3581401"/>
          </a:xfrm>
        </p:spPr>
        <p:txBody>
          <a:bodyPr/>
          <a:lstStyle/>
          <a:p>
            <a:pPr marL="0" indent="0">
              <a:buNone/>
            </a:pPr>
            <a:r>
              <a:rPr lang="es-MX" b="1" dirty="0"/>
              <a:t>¿Qué puedes medir con </a:t>
            </a:r>
            <a:r>
              <a:rPr lang="es-MX" b="1" dirty="0" err="1"/>
              <a:t>CloudWatch</a:t>
            </a:r>
            <a:r>
              <a:rPr lang="es-MX" b="1" dirty="0"/>
              <a:t>?</a:t>
            </a:r>
            <a:endParaRPr lang="es-MX" dirty="0"/>
          </a:p>
          <a:p>
            <a:r>
              <a:rPr lang="es-MX" dirty="0"/>
              <a:t>Uso de CPU, memoria y almacenamiento.</a:t>
            </a:r>
          </a:p>
          <a:p>
            <a:r>
              <a:rPr lang="es-MX" dirty="0"/>
              <a:t>Tráfico de red y errores HTTP.</a:t>
            </a:r>
          </a:p>
          <a:p>
            <a:r>
              <a:rPr lang="es-MX" dirty="0"/>
              <a:t>Eventos del sistema, </a:t>
            </a:r>
            <a:r>
              <a:rPr lang="es-MX" dirty="0" err="1"/>
              <a:t>logs</a:t>
            </a:r>
            <a:r>
              <a:rPr lang="es-MX" dirty="0"/>
              <a:t> de aplicaciones.</a:t>
            </a:r>
          </a:p>
          <a:p>
            <a:r>
              <a:rPr lang="es-MX" dirty="0"/>
              <a:t>Métricas personalizadas definidas por el usuario.</a:t>
            </a:r>
          </a:p>
          <a:p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6525403" y="2604050"/>
            <a:ext cx="4447786" cy="3581401"/>
          </a:xfrm>
        </p:spPr>
        <p:txBody>
          <a:bodyPr/>
          <a:lstStyle/>
          <a:p>
            <a:pPr marL="0" indent="0">
              <a:buNone/>
            </a:pPr>
            <a:r>
              <a:rPr lang="es-MX" b="1" dirty="0"/>
              <a:t>Funcionalidades clave:</a:t>
            </a:r>
          </a:p>
          <a:p>
            <a:r>
              <a:rPr lang="es-MX" u="sng" dirty="0" err="1"/>
              <a:t>Dashboards</a:t>
            </a:r>
            <a:r>
              <a:rPr lang="es-MX" u="sng" dirty="0"/>
              <a:t> dinámicos</a:t>
            </a:r>
            <a:r>
              <a:rPr lang="es-MX" dirty="0"/>
              <a:t>: Visualiza métricas en gráficos personalizados.</a:t>
            </a:r>
          </a:p>
          <a:p>
            <a:r>
              <a:rPr lang="es-MX" u="sng" dirty="0"/>
              <a:t>Alarmas automáticas</a:t>
            </a:r>
            <a:r>
              <a:rPr lang="es-MX" dirty="0"/>
              <a:t>: Notifica cuando se superan ciertos umbrales.</a:t>
            </a:r>
          </a:p>
          <a:p>
            <a:r>
              <a:rPr lang="es-MX" u="sng" dirty="0" err="1"/>
              <a:t>Logs</a:t>
            </a:r>
            <a:r>
              <a:rPr lang="es-MX" u="sng" dirty="0"/>
              <a:t> centralizados</a:t>
            </a:r>
            <a:r>
              <a:rPr lang="es-MX" dirty="0"/>
              <a:t>: Agrupa eventos para diagnóstico rápido.</a:t>
            </a:r>
          </a:p>
          <a:p>
            <a:endParaRPr lang="es-MX" dirty="0"/>
          </a:p>
        </p:txBody>
      </p:sp>
      <p:sp>
        <p:nvSpPr>
          <p:cNvPr id="7" name="CuadroTexto 6"/>
          <p:cNvSpPr txBox="1"/>
          <p:nvPr/>
        </p:nvSpPr>
        <p:spPr>
          <a:xfrm>
            <a:off x="1371600" y="1520687"/>
            <a:ext cx="960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AWS </a:t>
            </a:r>
            <a:r>
              <a:rPr lang="es-MX" dirty="0" err="1"/>
              <a:t>CloudWatch</a:t>
            </a:r>
            <a:r>
              <a:rPr lang="es-MX" dirty="0"/>
              <a:t> es una herramienta de monitoreo que permite recopilar, visualizar y analizar métricas de recursos y aplicaciones en tiempo real, facilitando la toma de decisiones informadas.</a:t>
            </a:r>
          </a:p>
        </p:txBody>
      </p:sp>
    </p:spTree>
    <p:extLst>
      <p:ext uri="{BB962C8B-B14F-4D97-AF65-F5344CB8AC3E}">
        <p14:creationId xmlns:p14="http://schemas.microsoft.com/office/powerpoint/2010/main" val="3191305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pervisión de métricas de Amazon Aurora con Amazon CloudWatch - Amazon  Aur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89" y="1032357"/>
            <a:ext cx="7867650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02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53448"/>
            <a:ext cx="9601200" cy="1043609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Bahnschrift" panose="020B0502040204020203" pitchFamily="34" charset="0"/>
              </a:rPr>
              <a:t>Aplicación de </a:t>
            </a:r>
            <a:r>
              <a:rPr lang="es-MX" b="1" dirty="0" err="1">
                <a:latin typeface="Bahnschrift" panose="020B0502040204020203" pitchFamily="34" charset="0"/>
              </a:rPr>
              <a:t>DevSecOps</a:t>
            </a:r>
            <a:r>
              <a:rPr lang="es-MX" b="1" dirty="0">
                <a:latin typeface="Bahnschrift" panose="020B0502040204020203" pitchFamily="34" charset="0"/>
              </a:rPr>
              <a:t> con </a:t>
            </a:r>
            <a:r>
              <a:rPr lang="es-MX" b="1" dirty="0" err="1">
                <a:latin typeface="Bahnschrift" panose="020B0502040204020203" pitchFamily="34" charset="0"/>
              </a:rPr>
              <a:t>SonarQube</a:t>
            </a:r>
            <a:r>
              <a:rPr lang="es-MX" b="1" dirty="0">
                <a:latin typeface="Bahnschrift" panose="020B0502040204020203" pitchFamily="34" charset="0"/>
              </a:rPr>
              <a:t>: Seguridad desde el código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371600" y="3010547"/>
            <a:ext cx="4447786" cy="358140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b="1" dirty="0"/>
              <a:t>¿Qué hace </a:t>
            </a:r>
            <a:r>
              <a:rPr lang="es-MX" b="1" dirty="0" err="1"/>
              <a:t>SonarQube</a:t>
            </a:r>
            <a:r>
              <a:rPr lang="es-MX" b="1" dirty="0"/>
              <a:t>?</a:t>
            </a:r>
          </a:p>
          <a:p>
            <a:r>
              <a:rPr lang="es-MX" dirty="0"/>
              <a:t>Escanea el código fuente en busca de:</a:t>
            </a:r>
          </a:p>
          <a:p>
            <a:pPr marL="987552" lvl="1" indent="-457200">
              <a:buFont typeface="+mj-lt"/>
              <a:buAutoNum type="arabicPeriod"/>
            </a:pPr>
            <a:r>
              <a:rPr lang="es-MX" dirty="0"/>
              <a:t>Vulnerabilidades de seguridad.</a:t>
            </a:r>
          </a:p>
          <a:p>
            <a:pPr marL="987552" lvl="1" indent="-457200">
              <a:buFont typeface="+mj-lt"/>
              <a:buAutoNum type="arabicPeriod"/>
            </a:pPr>
            <a:r>
              <a:rPr lang="es-MX" dirty="0"/>
              <a:t>Bugs.</a:t>
            </a:r>
          </a:p>
          <a:p>
            <a:pPr marL="987552" lvl="1" indent="-457200">
              <a:buFont typeface="+mj-lt"/>
              <a:buAutoNum type="arabicPeriod"/>
            </a:pPr>
            <a:r>
              <a:rPr lang="es-MX" dirty="0"/>
              <a:t>"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smells</a:t>
            </a:r>
            <a:r>
              <a:rPr lang="es-MX" dirty="0"/>
              <a:t>" (malas prácticas).</a:t>
            </a:r>
          </a:p>
          <a:p>
            <a:r>
              <a:rPr lang="es-MX" dirty="0"/>
              <a:t>Genera reportes detallados con recomendaciones.</a:t>
            </a:r>
          </a:p>
          <a:p>
            <a:r>
              <a:rPr lang="es-MX" dirty="0"/>
              <a:t>Se integra fácilmente en pipelines de CI/CD.</a:t>
            </a:r>
          </a:p>
          <a:p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25014" y="3010547"/>
            <a:ext cx="4447786" cy="358140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b="1" dirty="0"/>
              <a:t>Integración típica en </a:t>
            </a:r>
            <a:r>
              <a:rPr lang="es-MX" b="1" dirty="0" err="1"/>
              <a:t>DevSecOps</a:t>
            </a:r>
            <a:r>
              <a:rPr lang="es-MX" b="1" dirty="0"/>
              <a:t>:</a:t>
            </a:r>
            <a:endParaRPr lang="es-MX" dirty="0"/>
          </a:p>
          <a:p>
            <a:r>
              <a:rPr lang="es-MX" dirty="0" smtClean="0"/>
              <a:t>El </a:t>
            </a:r>
            <a:r>
              <a:rPr lang="es-MX" dirty="0"/>
              <a:t>desarrollador hace </a:t>
            </a:r>
            <a:r>
              <a:rPr lang="es-MX" i="1" dirty="0" err="1"/>
              <a:t>commit</a:t>
            </a:r>
            <a:r>
              <a:rPr lang="es-MX" dirty="0"/>
              <a:t> del código.</a:t>
            </a:r>
          </a:p>
          <a:p>
            <a:r>
              <a:rPr lang="es-MX" dirty="0" err="1" smtClean="0"/>
              <a:t>SonarQube</a:t>
            </a:r>
            <a:r>
              <a:rPr lang="es-MX" dirty="0" smtClean="0"/>
              <a:t> </a:t>
            </a:r>
            <a:r>
              <a:rPr lang="es-MX" dirty="0"/>
              <a:t>analiza el código en el pipeline.</a:t>
            </a:r>
          </a:p>
          <a:p>
            <a:r>
              <a:rPr lang="es-MX" dirty="0" smtClean="0"/>
              <a:t>Si </a:t>
            </a:r>
            <a:r>
              <a:rPr lang="es-MX" dirty="0"/>
              <a:t>hay errores críticos, el pipeline se detiene.</a:t>
            </a:r>
          </a:p>
          <a:p>
            <a:r>
              <a:rPr lang="es-MX" dirty="0" smtClean="0"/>
              <a:t>Solo </a:t>
            </a:r>
            <a:r>
              <a:rPr lang="es-MX" dirty="0"/>
              <a:t>el código seguro pasa a producción.</a:t>
            </a: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371600" y="1692137"/>
            <a:ext cx="960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err="1"/>
              <a:t>DevSecOps</a:t>
            </a:r>
            <a:r>
              <a:rPr lang="es-MX" sz="1600" dirty="0"/>
              <a:t> integra la seguridad en cada etapa del ciclo de vida del desarrollo. Con herramientas como </a:t>
            </a:r>
            <a:r>
              <a:rPr lang="es-MX" sz="1600" dirty="0" err="1"/>
              <a:t>SonarQube</a:t>
            </a:r>
            <a:r>
              <a:rPr lang="es-MX" sz="1600" dirty="0"/>
              <a:t>, se identifican vulnerabilidades, bugs y malas prácticas automáticamente durante la construcción del software.</a:t>
            </a:r>
          </a:p>
        </p:txBody>
      </p:sp>
    </p:spTree>
    <p:extLst>
      <p:ext uri="{BB962C8B-B14F-4D97-AF65-F5344CB8AC3E}">
        <p14:creationId xmlns:p14="http://schemas.microsoft.com/office/powerpoint/2010/main" val="167682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xelia Cybersecurity | Servicios de Ciberseguridad para PY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52" y="869384"/>
            <a:ext cx="9311005" cy="51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0517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312</TotalTime>
  <Words>2055</Words>
  <Application>Microsoft Office PowerPoint</Application>
  <PresentationFormat>Panorámica</PresentationFormat>
  <Paragraphs>226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6" baseType="lpstr">
      <vt:lpstr>Arial</vt:lpstr>
      <vt:lpstr>Bahnschrift</vt:lpstr>
      <vt:lpstr>Bahnschrift Light</vt:lpstr>
      <vt:lpstr>Franklin Gothic Book</vt:lpstr>
      <vt:lpstr>Crop</vt:lpstr>
      <vt:lpstr>AVANCE DEL PROYECTO </vt:lpstr>
      <vt:lpstr>Reducción de tareas manuales con Terraform, Ansible y CI/CD</vt:lpstr>
      <vt:lpstr>Presentación de PowerPoint</vt:lpstr>
      <vt:lpstr>Integración y colaboración entre DevOps con Agile</vt:lpstr>
      <vt:lpstr>Presentación de PowerPoint</vt:lpstr>
      <vt:lpstr>Registro de métricas en tiempo real con AWS CloudWatch</vt:lpstr>
      <vt:lpstr>Presentación de PowerPoint</vt:lpstr>
      <vt:lpstr>Aplicación de DevSecOps con SonarQube: Seguridad desde el código </vt:lpstr>
      <vt:lpstr>Presentación de PowerPoint</vt:lpstr>
      <vt:lpstr>Automatización eficiente con CI/CD y AWS CodePipeline</vt:lpstr>
      <vt:lpstr>Presentación de PowerPoint</vt:lpstr>
      <vt:lpstr>Pruebas automatizadas: clave para estabilidad y confiabilidad</vt:lpstr>
      <vt:lpstr>Presentación de PowerPoint</vt:lpstr>
      <vt:lpstr>Monitoreo y alertas con AWS CloudWatch para una respuesta ágil a problemas</vt:lpstr>
      <vt:lpstr>Presentación de PowerPoint</vt:lpstr>
      <vt:lpstr>Modulo 3 - Laboratorio 2 Creación de instancias de Amazon EC2 - Tarea 1 - </vt:lpstr>
      <vt:lpstr> - Paso 1 -     </vt:lpstr>
      <vt:lpstr>- Paso 2 -</vt:lpstr>
      <vt:lpstr>- Paso 4 -</vt:lpstr>
      <vt:lpstr>- Paso 5 -</vt:lpstr>
      <vt:lpstr>- Paso 6 -</vt:lpstr>
      <vt:lpstr>- Paso 7 - </vt:lpstr>
      <vt:lpstr>Presentación de PowerPoint</vt:lpstr>
      <vt:lpstr>- Paso 1 -</vt:lpstr>
      <vt:lpstr>- Paso 2 -</vt:lpstr>
      <vt:lpstr>- Paso 3 -</vt:lpstr>
      <vt:lpstr>- Paso 4 -</vt:lpstr>
      <vt:lpstr>- Paso 5 -</vt:lpstr>
      <vt:lpstr>- Paso 6 - </vt:lpstr>
      <vt:lpstr>- Paso 7 -</vt:lpstr>
      <vt:lpstr>- Paso 8 -</vt:lpstr>
      <vt:lpstr>- Paso 9 -</vt:lpstr>
      <vt:lpstr>- Evidencia -</vt:lpstr>
      <vt:lpstr>- Paso 10 -</vt:lpstr>
      <vt:lpstr>Presentación de PowerPoint</vt:lpstr>
      <vt:lpstr>- Paso 1 -</vt:lpstr>
      <vt:lpstr>- Paso 2 -</vt:lpstr>
      <vt:lpstr>- Paso 3 -</vt:lpstr>
      <vt:lpstr>- Paso 4 -</vt:lpstr>
      <vt:lpstr>- Solución Problema 1 -</vt:lpstr>
      <vt:lpstr>- Solución Problema 2 -</vt:lpstr>
      <vt:lpstr>Presentación de PowerPoint</vt:lpstr>
      <vt:lpstr>Presentación de PowerPoint</vt:lpstr>
      <vt:lpstr>Presentación de PowerPoint</vt:lpstr>
      <vt:lpstr>- Solución Problema 3 -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- Paso 5 -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 DEL PROYECTO</dc:title>
  <dc:creator>Lenovo</dc:creator>
  <cp:lastModifiedBy>Lenovo</cp:lastModifiedBy>
  <cp:revision>27</cp:revision>
  <dcterms:created xsi:type="dcterms:W3CDTF">2025-04-04T22:13:32Z</dcterms:created>
  <dcterms:modified xsi:type="dcterms:W3CDTF">2025-04-05T04:25:28Z</dcterms:modified>
</cp:coreProperties>
</file>